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38" r:id="rId3"/>
    <p:sldId id="494" r:id="rId4"/>
    <p:sldId id="414" r:id="rId5"/>
    <p:sldId id="418" r:id="rId6"/>
    <p:sldId id="419" r:id="rId7"/>
    <p:sldId id="495" r:id="rId8"/>
    <p:sldId id="424" r:id="rId9"/>
    <p:sldId id="426" r:id="rId10"/>
    <p:sldId id="421" r:id="rId11"/>
    <p:sldId id="432" r:id="rId12"/>
    <p:sldId id="433" r:id="rId13"/>
    <p:sldId id="436" r:id="rId14"/>
    <p:sldId id="437" r:id="rId15"/>
    <p:sldId id="474" r:id="rId16"/>
    <p:sldId id="439" r:id="rId17"/>
    <p:sldId id="476" r:id="rId18"/>
    <p:sldId id="444" r:id="rId19"/>
    <p:sldId id="443" r:id="rId20"/>
    <p:sldId id="447" r:id="rId21"/>
    <p:sldId id="503" r:id="rId22"/>
    <p:sldId id="445" r:id="rId23"/>
    <p:sldId id="425" r:id="rId24"/>
    <p:sldId id="504" r:id="rId25"/>
    <p:sldId id="450" r:id="rId26"/>
    <p:sldId id="451" r:id="rId27"/>
    <p:sldId id="490" r:id="rId28"/>
    <p:sldId id="453" r:id="rId29"/>
    <p:sldId id="452" r:id="rId30"/>
    <p:sldId id="454" r:id="rId31"/>
    <p:sldId id="460" r:id="rId32"/>
    <p:sldId id="457" r:id="rId33"/>
    <p:sldId id="463" r:id="rId34"/>
    <p:sldId id="477" r:id="rId35"/>
    <p:sldId id="479" r:id="rId36"/>
    <p:sldId id="480" r:id="rId37"/>
    <p:sldId id="481" r:id="rId38"/>
    <p:sldId id="482" r:id="rId39"/>
    <p:sldId id="470" r:id="rId40"/>
    <p:sldId id="485" r:id="rId41"/>
    <p:sldId id="501" r:id="rId42"/>
    <p:sldId id="506" r:id="rId43"/>
    <p:sldId id="507" r:id="rId44"/>
    <p:sldId id="472" r:id="rId45"/>
    <p:sldId id="511" r:id="rId46"/>
    <p:sldId id="508" r:id="rId47"/>
    <p:sldId id="487" r:id="rId48"/>
    <p:sldId id="502" r:id="rId49"/>
    <p:sldId id="332" r:id="rId50"/>
    <p:sldId id="388" r:id="rId51"/>
    <p:sldId id="509" r:id="rId52"/>
    <p:sldId id="483" r:id="rId53"/>
    <p:sldId id="455" r:id="rId54"/>
    <p:sldId id="456" r:id="rId55"/>
    <p:sldId id="484" r:id="rId56"/>
    <p:sldId id="422" r:id="rId57"/>
    <p:sldId id="491" r:id="rId58"/>
    <p:sldId id="50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FD6AF"/>
    <a:srgbClr val="FF8484"/>
    <a:srgbClr val="5B9BD5"/>
    <a:srgbClr val="A5A5A5"/>
    <a:srgbClr val="2E75B6"/>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autoAdjust="0"/>
    <p:restoredTop sz="84463" autoAdjust="0"/>
  </p:normalViewPr>
  <p:slideViewPr>
    <p:cSldViewPr snapToGrid="0">
      <p:cViewPr varScale="1">
        <p:scale>
          <a:sx n="76" d="100"/>
          <a:sy n="76" d="100"/>
        </p:scale>
        <p:origin x="462"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Numerical</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Experimental</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208515992"/>
        <c:axId val="208513248"/>
      </c:scatterChart>
      <c:valAx>
        <c:axId val="208515992"/>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08513248"/>
        <c:crosses val="autoZero"/>
        <c:crossBetween val="midCat"/>
        <c:majorUnit val="14.5"/>
      </c:valAx>
      <c:valAx>
        <c:axId val="208513248"/>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08515992"/>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Numerical</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Experimental</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312120656"/>
        <c:axId val="312121048"/>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312120656"/>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312121048"/>
        <c:crosses val="autoZero"/>
        <c:crossBetween val="midCat"/>
        <c:majorUnit val="14.5"/>
      </c:valAx>
      <c:valAx>
        <c:axId val="312121048"/>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312120656"/>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140252928"/>
        <c:axId val="142346496"/>
      </c:scatterChart>
      <c:valAx>
        <c:axId val="14025292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6496"/>
        <c:crosses val="autoZero"/>
        <c:crossBetween val="midCat"/>
        <c:majorUnit val="200"/>
      </c:valAx>
      <c:valAx>
        <c:axId val="142346496"/>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0252928"/>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142344144"/>
        <c:axId val="142343360"/>
      </c:scatterChart>
      <c:valAx>
        <c:axId val="14234414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3360"/>
        <c:crosses val="autoZero"/>
        <c:crossBetween val="midCat"/>
        <c:majorUnit val="200"/>
      </c:valAx>
      <c:valAx>
        <c:axId val="142343360"/>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4144"/>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142345712"/>
        <c:axId val="142346104"/>
      </c:scatterChart>
      <c:valAx>
        <c:axId val="14234571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6104"/>
        <c:crosses val="autoZero"/>
        <c:crossBetween val="midCat"/>
        <c:majorUnit val="200"/>
      </c:valAx>
      <c:valAx>
        <c:axId val="142346104"/>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5712"/>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142339440"/>
        <c:axId val="142339832"/>
      </c:scatterChart>
      <c:valAx>
        <c:axId val="142339440"/>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39832"/>
        <c:crosses val="autoZero"/>
        <c:crossBetween val="midCat"/>
        <c:majorUnit val="200"/>
      </c:valAx>
      <c:valAx>
        <c:axId val="142339832"/>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39440"/>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11890295138888889"/>
          <c:y val="7.1395436507936519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0141208333333333"/>
          <c:y val="4.6945833333333339E-2"/>
          <c:w val="0.85415555555555556"/>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142341008"/>
        <c:axId val="142340224"/>
      </c:scatterChart>
      <c:valAx>
        <c:axId val="14234100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0224"/>
        <c:crosses val="autoZero"/>
        <c:crossBetween val="midCat"/>
      </c:valAx>
      <c:valAx>
        <c:axId val="142340224"/>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2341008"/>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142343752"/>
        <c:axId val="142339048"/>
        <c:extLst/>
      </c:scatterChart>
      <c:valAx>
        <c:axId val="142343752"/>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142339048"/>
        <c:crosses val="autoZero"/>
        <c:crossBetween val="midCat"/>
      </c:valAx>
      <c:valAx>
        <c:axId val="142339048"/>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142343752"/>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203586872"/>
        <c:axId val="203582952"/>
        <c:extLst/>
      </c:scatterChart>
      <c:valAx>
        <c:axId val="203586872"/>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582952"/>
        <c:crosses val="autoZero"/>
        <c:crossBetween val="midCat"/>
      </c:valAx>
      <c:valAx>
        <c:axId val="203582952"/>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3586872"/>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17/03/2019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3/17/2019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En fonction de</a:t>
            </a:r>
            <a:r>
              <a:rPr lang="fr-FR" baseline="0" dirty="0" smtClean="0"/>
              <a:t> l’étude bibliographie,  les phénomènes multiphysique dans l’effet Morton peut être synthétisés par une approche système, reliée par des coefficients d’influences ABC.  Ces coefficients sont sous forme du nombre complexe qui possède un module et une phase.</a:t>
            </a:r>
          </a:p>
          <a:p>
            <a:pPr marL="171450" indent="-171450">
              <a:buFontTx/>
              <a:buChar char="-"/>
            </a:pPr>
            <a:endParaRPr lang="fr-FR" baseline="0" dirty="0" smtClean="0"/>
          </a:p>
          <a:p>
            <a:pPr marL="171450" indent="-171450">
              <a:buFontTx/>
              <a:buChar char="-"/>
            </a:pPr>
            <a:r>
              <a:rPr lang="fr-FR" baseline="0" dirty="0" smtClean="0"/>
              <a:t>Basé sur ces trois coefficients d’influence, un critère de stabilité est proposé. Ce critère introduire un indicateur de l’effet Morton.</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aseline="0" dirty="0" smtClean="0"/>
              <a:t>Basée sur la description « système » de l’effet Morton,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rapidement ces modèles utilisée en fonction de chaque l’effet. (pour faciliter le repérage, un rappel de l’effet est mis en haut à votre droite du diapo.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Pour avoir le flux thermique à l’interface </a:t>
            </a:r>
            <a:r>
              <a:rPr lang="fr-FR" b="1" baseline="0" dirty="0" err="1" smtClean="0"/>
              <a:t>lubrfiant</a:t>
            </a:r>
            <a:r>
              <a:rPr lang="fr-FR" b="1" baseline="0" dirty="0" smtClean="0"/>
              <a:t>/rotor correctement, il faut résoudre l’équation de l’énergie couplée avec l’équation de Reynolds. </a:t>
            </a:r>
          </a:p>
          <a:p>
            <a:pPr marL="171450" indent="-171450">
              <a:buFont typeface="Arial" panose="020B0604020202020204" pitchFamily="34" charset="0"/>
              <a:buChar char="•"/>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14:m>
                  <m:oMath xmlns:m="http://schemas.openxmlformats.org/officeDocument/2006/math">
                    <m:r>
                      <a:rPr lang="fr-FR" i="1" baseline="0" dirty="0" smtClean="0">
                        <a:latin typeface="Cambria Math" panose="02040503050406030204" pitchFamily="18" charset="0"/>
                      </a:rPr>
                      <m:t>𝐶</m:t>
                    </m:r>
                  </m:oMath>
                </a14:m>
                <a:r>
                  <a:rPr lang="fr-FR" baseline="0" dirty="0" smtClean="0"/>
                  <a:t> est lié directement avec la masse du disque en porte à faux</a:t>
                </a:r>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0" indent="0">
              <a:buFontTx/>
              <a:buNone/>
            </a:pPr>
            <a:r>
              <a:rPr lang="fr-FR" baseline="0" dirty="0" smtClean="0"/>
              <a:t>	*Pendant un test unitaire de ce compresseur , le rotor n’arrivait pas à atteindre la vitesse maximale nominale de 	fonctionnement vers 12000rpm.   Alors que sa vitesse critique se trouve vers 14000rpm.</a:t>
            </a:r>
          </a:p>
          <a:p>
            <a:pPr marL="914400" lvl="2" indent="0">
              <a:buFontTx/>
              <a:buNone/>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le phénomène d’hystérésis. </a:t>
            </a:r>
          </a:p>
          <a:p>
            <a:pPr marL="914400" lvl="2" indent="0">
              <a:buFontTx/>
              <a:buNone/>
            </a:pPr>
            <a:endParaRPr lang="fr-FR" baseline="0" dirty="0" smtClean="0"/>
          </a:p>
          <a:p>
            <a:pPr marL="171450" indent="-171450">
              <a:buFontTx/>
              <a:buChar char="-"/>
            </a:pPr>
            <a:r>
              <a:rPr lang="fr-FR" baseline="0" dirty="0" smtClean="0"/>
              <a:t>Solutions :</a:t>
            </a:r>
          </a:p>
          <a:p>
            <a:pPr marL="0" indent="0">
              <a:buFontTx/>
              <a:buNone/>
            </a:pPr>
            <a:r>
              <a:rPr lang="fr-FR" baseline="0" dirty="0" smtClean="0"/>
              <a:t>	*Après rééquilibrage et démontage du joint labyrinthe, les fortes vibrations persistait. </a:t>
            </a:r>
          </a:p>
          <a:p>
            <a:pPr marL="914400" lvl="2" indent="0">
              <a:buFontTx/>
              <a:buNone/>
            </a:pPr>
            <a:r>
              <a:rPr lang="fr-FR" baseline="0" dirty="0" smtClean="0"/>
              <a:t>*L’investigation approfondie a été réalisée. Ils ont trouvée que la vitesse d’apparition de cette instabilité augmente quand la masse en porte à faux était réduit. </a:t>
            </a:r>
          </a:p>
          <a:p>
            <a:pPr marL="0" indent="0">
              <a:buFontTx/>
              <a:buNone/>
            </a:pPr>
            <a:r>
              <a:rPr lang="fr-FR" baseline="0" dirty="0" smtClean="0"/>
              <a:t>	*La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baseline="0" dirty="0" smtClean="0">
                <a:sym typeface="Wingdings" panose="05000000000000000000" pitchFamily="2" charset="2"/>
              </a:rPr>
              <a:t>Mettre des flèches pour montrer que c’est divergent</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indent="-285750">
              <a:buFont typeface="Arial" panose="020B0604020202020204" pitchFamily="34" charset="0"/>
              <a:buChar char="•"/>
            </a:pPr>
            <a:r>
              <a:rPr lang="fr-FR" dirty="0" smtClean="0">
                <a:cs typeface="Times New Roman" panose="02020603050405020304" pitchFamily="18" charset="0"/>
              </a:rPr>
              <a:t>Corrélation : </a:t>
            </a:r>
          </a:p>
          <a:p>
            <a:pPr marL="0" indent="0">
              <a:buFont typeface="Arial" panose="020B0604020202020204" pitchFamily="34" charset="0"/>
              <a:buNone/>
            </a:pPr>
            <a:r>
              <a:rPr lang="fr-FR" dirty="0" smtClean="0">
                <a:cs typeface="Times New Roman" panose="02020603050405020304" pitchFamily="18" charset="0"/>
              </a:rPr>
              <a:t>	Les différence de la température corrélées avec les amplitudes</a:t>
            </a:r>
          </a:p>
          <a:p>
            <a:pPr marL="171450" indent="-171450">
              <a:buFont typeface="Arial" panose="020B0604020202020204" pitchFamily="34" charset="0"/>
              <a:buChar char="•"/>
            </a:pPr>
            <a:r>
              <a:rPr lang="fr-FR" dirty="0" smtClean="0">
                <a:cs typeface="Times New Roman" panose="02020603050405020304" pitchFamily="18" charset="0"/>
              </a:rPr>
              <a:t>Déclenchement pour 140g.mm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smtClean="0">
                <a:cs typeface="Times New Roman" panose="02020603050405020304" pitchFamily="18" charset="0"/>
              </a:rPr>
              <a:t>	Déclenchement de l’effet Morton pour le balourd mécanique 140g.mm imposé</a:t>
            </a:r>
            <a:endParaRPr lang="fr-FR" dirty="0" smtClean="0"/>
          </a:p>
          <a:p>
            <a:pPr marL="0" indent="0">
              <a:buFont typeface="Arial" panose="020B0604020202020204" pitchFamily="34" charset="0"/>
              <a:buNone/>
            </a:pPr>
            <a:endParaRPr lang="fr-FR"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0" indent="0">
              <a:buFontTx/>
              <a:buNone/>
            </a:pPr>
            <a:r>
              <a:rPr lang="fr-FR" baseline="0" dirty="0" smtClean="0"/>
              <a:t>	* fonctionnait à la vitesse élevé à 18600tr/min,  </a:t>
            </a:r>
            <a:r>
              <a:rPr lang="fr-FR" b="1" baseline="0" dirty="0" smtClean="0"/>
              <a:t>exhiber</a:t>
            </a:r>
            <a:r>
              <a:rPr lang="fr-FR" baseline="0" dirty="0" smtClean="0"/>
              <a:t> une augmentation lente du niveau vibratoire de manière spirale 	divergente ; </a:t>
            </a:r>
          </a:p>
          <a:p>
            <a:pPr marL="0" indent="0">
              <a:buFontTx/>
              <a:buNone/>
            </a:pPr>
            <a:r>
              <a:rPr lang="fr-FR" baseline="0" dirty="0" smtClean="0"/>
              <a:t>	*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45</a:t>
            </a:fld>
            <a:endParaRPr lang="en-US" dirty="0"/>
          </a:p>
        </p:txBody>
      </p:sp>
    </p:spTree>
    <p:extLst>
      <p:ext uri="{BB962C8B-B14F-4D97-AF65-F5344CB8AC3E}">
        <p14:creationId xmlns:p14="http://schemas.microsoft.com/office/powerpoint/2010/main" val="398244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146334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51</a:t>
            </a:fld>
            <a:endParaRPr lang="en-US" dirty="0"/>
          </a:p>
        </p:txBody>
      </p:sp>
    </p:spTree>
    <p:extLst>
      <p:ext uri="{BB962C8B-B14F-4D97-AF65-F5344CB8AC3E}">
        <p14:creationId xmlns:p14="http://schemas.microsoft.com/office/powerpoint/2010/main" val="96608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54</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58</a:t>
            </a:fld>
            <a:endParaRPr lang="en-US" dirty="0"/>
          </a:p>
        </p:txBody>
      </p:sp>
    </p:spTree>
    <p:extLst>
      <p:ext uri="{BB962C8B-B14F-4D97-AF65-F5344CB8AC3E}">
        <p14:creationId xmlns:p14="http://schemas.microsoft.com/office/powerpoint/2010/main" val="53692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smtClean="0"/>
              <a:t>Instabilités liée à</a:t>
            </a:r>
            <a:r>
              <a:rPr lang="fr-FR" baseline="0" dirty="0" smtClean="0"/>
              <a:t> l’effet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effet Newkirk &amp; effet Morton  :  </a:t>
            </a:r>
            <a:r>
              <a:rPr lang="fr-FR" dirty="0" smtClean="0"/>
              <a:t>Vibrations</a:t>
            </a:r>
            <a:r>
              <a:rPr lang="fr-FR" baseline="0" dirty="0" smtClean="0"/>
              <a:t> synchrones  ; Création du point chaud et le champ de température non uniforme à la surface du rotor;  mais la source d’échauffement différent.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Description de 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Création du point chaud par contact ;  position du PC est le point de contact;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Description de Effet Morton.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Création du point chaud par cisaillement visqueux;  vibration synchrone; zone plus échauffée.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Introduire l’effet du balourd thermique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le point chaud va déformer thermiquement le rotor et engendre une source d’excitation (souvent </a:t>
            </a:r>
            <a:r>
              <a:rPr lang="fr-FR" baseline="0" dirty="0" err="1" smtClean="0"/>
              <a:t>apppelé</a:t>
            </a:r>
            <a:r>
              <a:rPr lang="fr-FR" baseline="0" dirty="0" smtClean="0"/>
              <a:t> balourd thermique) 	pour modifier l’amplitude et la phase des vibrations synchrones ( comment ca marche ? Introduire dans le diapo suivant)</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Introduire l’effet Morton comme un phénomène multiphysique et multi échelle en temps:</a:t>
            </a:r>
          </a:p>
          <a:p>
            <a:pPr marL="0" indent="0">
              <a:buFontTx/>
              <a:buNone/>
            </a:pPr>
            <a:endParaRPr lang="fr-FR" dirty="0" smtClean="0"/>
          </a:p>
          <a:p>
            <a:pPr marL="0" indent="0">
              <a:buFontTx/>
              <a:buNone/>
            </a:pPr>
            <a:r>
              <a:rPr lang="fr-FR" dirty="0" smtClean="0"/>
              <a:t>	Aujourd’hui, l’origine de l’effet Morton a</a:t>
            </a:r>
            <a:r>
              <a:rPr lang="fr-FR" baseline="0" dirty="0" smtClean="0"/>
              <a:t> été bien identifiée comme </a:t>
            </a:r>
            <a:r>
              <a:rPr lang="fr-FR" b="1" baseline="0" dirty="0" smtClean="0"/>
              <a:t>expliqué précédemment. </a:t>
            </a:r>
          </a:p>
          <a:p>
            <a:pPr marL="0" indent="0">
              <a:buFontTx/>
              <a:buNone/>
            </a:pPr>
            <a:r>
              <a:rPr lang="fr-FR" b="1" baseline="0" dirty="0" smtClean="0"/>
              <a:t>	</a:t>
            </a:r>
            <a:r>
              <a:rPr lang="fr-FR" b="0" baseline="0" dirty="0" smtClean="0"/>
              <a:t>Mais les paramètres déclencheurs de l’instabilité et les solutions efficaces ne sont pas encore reconnu</a:t>
            </a:r>
            <a:r>
              <a:rPr lang="fr-FR" b="1" baseline="0" dirty="0" smtClean="0"/>
              <a:t>. </a:t>
            </a:r>
          </a:p>
          <a:p>
            <a:pPr marL="0" indent="0">
              <a:buFontTx/>
              <a:buNone/>
            </a:pPr>
            <a:r>
              <a:rPr lang="fr-FR" b="1" baseline="0" dirty="0" smtClean="0"/>
              <a:t>	</a:t>
            </a:r>
            <a:r>
              <a:rPr lang="fr-FR" b="0" baseline="0" dirty="0" smtClean="0"/>
              <a:t>Ceci est à cause de l’aspect multiphysique du phénomène</a:t>
            </a:r>
            <a:r>
              <a:rPr lang="fr-FR" baseline="0" dirty="0" smtClean="0"/>
              <a:t>.  Les phénomènes sont assez complexe.</a:t>
            </a:r>
          </a:p>
          <a:p>
            <a:pPr marL="0" indent="0">
              <a:buFontTx/>
              <a:buNone/>
            </a:pPr>
            <a:endParaRPr lang="fr-FR" baseline="0" dirty="0" smtClean="0"/>
          </a:p>
          <a:p>
            <a:pPr marL="0" indent="0">
              <a:buFontTx/>
              <a:buNone/>
            </a:pPr>
            <a:r>
              <a:rPr lang="fr-FR" baseline="0" dirty="0" smtClean="0"/>
              <a:t>	En même temps, ce phénomène ont des temps caractéristique différent, ce qui rend la modélisation numérique complexe et 	très couteux en terme de temps de calcul.</a:t>
            </a:r>
          </a:p>
          <a:p>
            <a:pPr marL="0" indent="0">
              <a:buFontTx/>
              <a:buNone/>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dirty="0" smtClean="0"/>
              <a:t>- Souligner les problèmes de vibrations sur la turbine à vapeur 1300MKw</a:t>
            </a:r>
            <a:r>
              <a:rPr lang="fr-FR" baseline="0" dirty="0" smtClean="0"/>
              <a:t> ( cause pas </a:t>
            </a:r>
            <a:r>
              <a:rPr lang="fr-FR" baseline="0" dirty="0" err="1" smtClean="0"/>
              <a:t>enconre</a:t>
            </a:r>
            <a:r>
              <a:rPr lang="fr-FR" baseline="0" dirty="0" smtClean="0"/>
              <a:t> identifié, avec cette thèse, on peux réaliser des diagnostic plus précis surtout l’aspect thermique sur les vibrations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17/03/2019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17/03/2019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17/03/2019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17/03/2019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17/03/2019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17/03/2019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17/03/2019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150.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2.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10.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png"/><Relationship Id="rId9" Type="http://schemas.openxmlformats.org/officeDocument/2006/relationships/image" Target="../media/image146.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3" Type="http://schemas.openxmlformats.org/officeDocument/2006/relationships/image" Target="../media/image33.png"/><Relationship Id="rId3" Type="http://schemas.openxmlformats.org/officeDocument/2006/relationships/image" Target="../media/image32.png"/><Relationship Id="rId12"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3" Type="http://schemas.openxmlformats.org/officeDocument/2006/relationships/image" Target="../media/image33.png"/><Relationship Id="rId3" Type="http://schemas.openxmlformats.org/officeDocument/2006/relationships/image" Target="../media/image35.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chart" Target="../charts/char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18" Type="http://schemas.openxmlformats.org/officeDocument/2006/relationships/image" Target="../media/image52.png"/><Relationship Id="rId3" Type="http://schemas.openxmlformats.org/officeDocument/2006/relationships/image" Target="../media/image66.png"/><Relationship Id="rId7" Type="http://schemas.openxmlformats.org/officeDocument/2006/relationships/image" Target="../media/image511.png"/><Relationship Id="rId12" Type="http://schemas.openxmlformats.org/officeDocument/2006/relationships/image" Target="../media/image1111.png"/><Relationship Id="rId17" Type="http://schemas.openxmlformats.org/officeDocument/2006/relationships/image" Target="../media/image51.png"/><Relationship Id="rId2" Type="http://schemas.openxmlformats.org/officeDocument/2006/relationships/notesSlide" Target="../notesSlides/notesSlide20.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10.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91.png"/><Relationship Id="rId12" Type="http://schemas.openxmlformats.org/officeDocument/2006/relationships/image" Target="../media/image260.png"/><Relationship Id="rId17" Type="http://schemas.openxmlformats.org/officeDocument/2006/relationships/image" Target="../media/image57.png"/><Relationship Id="rId2" Type="http://schemas.openxmlformats.org/officeDocument/2006/relationships/notesSlide" Target="../notesSlides/notesSlide21.xml"/><Relationship Id="rId16" Type="http://schemas.openxmlformats.org/officeDocument/2006/relationships/image" Target="../media/image56.png"/><Relationship Id="rId1" Type="http://schemas.openxmlformats.org/officeDocument/2006/relationships/slideLayout" Target="../slideLayouts/slideLayout2.xml"/><Relationship Id="rId15" Type="http://schemas.openxmlformats.org/officeDocument/2006/relationships/image" Target="../media/image55.png"/><Relationship Id="rId4" Type="http://schemas.openxmlformats.org/officeDocument/2006/relationships/image" Target="../media/image500.pn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1.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9"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2.png"/><Relationship Id="rId12"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1.png"/><Relationship Id="rId10" Type="http://schemas.openxmlformats.org/officeDocument/2006/relationships/image" Target="../media/image83.png"/><Relationship Id="rId4" Type="http://schemas.openxmlformats.org/officeDocument/2006/relationships/image" Target="../media/image86.png"/><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4.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13" Type="http://schemas.openxmlformats.org/officeDocument/2006/relationships/image" Target="../media/image128.png"/><Relationship Id="rId3" Type="http://schemas.openxmlformats.org/officeDocument/2006/relationships/image" Target="../media/image117.png"/><Relationship Id="rId12"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 Id="rId14" Type="http://schemas.openxmlformats.org/officeDocument/2006/relationships/image" Target="../media/image129.png"/></Relationships>
</file>

<file path=ppt/slides/_rels/slide43.xml.rels><?xml version="1.0" encoding="UTF-8" standalone="yes"?>
<Relationships xmlns="http://schemas.openxmlformats.org/package/2006/relationships"><Relationship Id="rId13" Type="http://schemas.openxmlformats.org/officeDocument/2006/relationships/image" Target="../media/image128.png"/><Relationship Id="rId3" Type="http://schemas.openxmlformats.org/officeDocument/2006/relationships/image" Target="../media/image120.png"/><Relationship Id="rId12"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14" Type="http://schemas.openxmlformats.org/officeDocument/2006/relationships/image" Target="../media/image1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image" Target="../media/image11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40.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10" Type="http://schemas.openxmlformats.org/officeDocument/2006/relationships/image" Target="../media/image17.png"/><Relationship Id="rId4" Type="http://schemas.openxmlformats.org/officeDocument/2006/relationships/image" Target="../media/image12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a16="http://schemas.microsoft.com/office/drawing/2014/main" xmlns="" val="20000"/>
                    </a:ext>
                  </a:extLst>
                </a:gridCol>
                <a:gridCol w="3100199">
                  <a:extLst>
                    <a:ext uri="{9D8B030D-6E8A-4147-A177-3AD203B41FA5}">
                      <a16:colId xmlns:a16="http://schemas.microsoft.com/office/drawing/2014/main" xmlns=""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a16="http://schemas.microsoft.com/office/drawing/2014/main" xmlns="" val="20000"/>
                    </a:ext>
                  </a:extLst>
                </a:gridCol>
                <a:gridCol w="4137527">
                  <a:extLst>
                    <a:ext uri="{9D8B030D-6E8A-4147-A177-3AD203B41FA5}">
                      <a16:colId xmlns:a16="http://schemas.microsoft.com/office/drawing/2014/main" xmlns="" val="20001"/>
                    </a:ext>
                  </a:extLst>
                </a:gridCol>
                <a:gridCol w="2756833">
                  <a:extLst>
                    <a:ext uri="{9D8B030D-6E8A-4147-A177-3AD203B41FA5}">
                      <a16:colId xmlns:a16="http://schemas.microsoft.com/office/drawing/2014/main" xmlns=""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graphicFrame>
            <p:nvGraphicFramePr>
              <p:cNvPr id="2" name="Tableau 1"/>
              <p:cNvGraphicFramePr>
                <a:graphicFrameLocks noGrp="1"/>
              </p:cNvGraphicFramePr>
              <p:nvPr>
                <p:extLst>
                  <p:ext uri="{D42A27DB-BD31-4B8C-83A1-F6EECF244321}">
                    <p14:modId xmlns:p14="http://schemas.microsoft.com/office/powerpoint/2010/main" val="883956974"/>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au rotor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p:graphicFrame>
            <p:nvGraphicFramePr>
              <p:cNvPr id="2" name="Tableau 1"/>
              <p:cNvGraphicFramePr>
                <a:graphicFrameLocks noGrp="1"/>
              </p:cNvGraphicFramePr>
              <p:nvPr>
                <p:extLst>
                  <p:ext uri="{D42A27DB-BD31-4B8C-83A1-F6EECF244321}">
                    <p14:modId xmlns:p14="http://schemas.microsoft.com/office/powerpoint/2010/main" val="883956974"/>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509" t="-56780" r="-365140" b="-216949"/>
                          </a:stretch>
                        </a:blipFill>
                      </a:tcPr>
                    </a:tc>
                    <a:tc>
                      <a:txBody>
                        <a:bodyPr/>
                        <a:lstStyle/>
                        <a:p>
                          <a:endParaRPr lang="fr-FR"/>
                        </a:p>
                      </a:txBody>
                      <a:tcPr anchor="ctr">
                        <a:blipFill rotWithShape="0">
                          <a:blip r:embed="rId4"/>
                          <a:stretch>
                            <a:fillRect l="-42935" t="-56780" r="-55978"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509" t="-140152" r="-365140" b="-93939"/>
                          </a:stretch>
                        </a:blipFill>
                      </a:tcPr>
                    </a:tc>
                    <a:tc>
                      <a:txBody>
                        <a:bodyPr/>
                        <a:lstStyle/>
                        <a:p>
                          <a:endParaRPr lang="fr-FR"/>
                        </a:p>
                      </a:txBody>
                      <a:tcPr anchor="ctr">
                        <a:blipFill rotWithShape="0">
                          <a:blip r:embed="rId4"/>
                          <a:stretch>
                            <a:fillRect l="-42935" t="-140152" r="-55978"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509" t="-285586" r="-365140" b="-11712"/>
                          </a:stretch>
                        </a:blipFill>
                      </a:tcPr>
                    </a:tc>
                    <a:tc>
                      <a:txBody>
                        <a:bodyPr/>
                        <a:lstStyle/>
                        <a:p>
                          <a:endParaRPr lang="fr-FR"/>
                        </a:p>
                      </a:txBody>
                      <a:tcPr anchor="ctr">
                        <a:blipFill rotWithShape="0">
                          <a:blip r:embed="rId4"/>
                          <a:stretch>
                            <a:fillRect l="-42935" t="-285586" r="-55978"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7" name="Groupe 6"/>
          <p:cNvGrpSpPr/>
          <p:nvPr/>
        </p:nvGrpSpPr>
        <p:grpSpPr>
          <a:xfrm>
            <a:off x="6116125" y="4147562"/>
            <a:ext cx="6085640" cy="2098610"/>
            <a:chOff x="6151122" y="4170493"/>
            <a:chExt cx="6085640" cy="2098610"/>
          </a:xfrm>
        </p:grpSpPr>
        <p:sp>
          <p:nvSpPr>
            <p:cNvPr id="40" name="ZoneTexte 39"/>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proposée par Lorenz et Murphy[3]</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35" name="Groupe 34"/>
          <p:cNvGrpSpPr/>
          <p:nvPr/>
        </p:nvGrpSpPr>
        <p:grpSpPr>
          <a:xfrm>
            <a:off x="468461" y="4264049"/>
            <a:ext cx="5477945" cy="1943526"/>
            <a:chOff x="230523" y="4170493"/>
            <a:chExt cx="5477945" cy="1943526"/>
          </a:xfrm>
        </p:grpSpPr>
        <p:grpSp>
          <p:nvGrpSpPr>
            <p:cNvPr id="36" name="Groupe 35"/>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545543" y="4170493"/>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Modélisation du point de vu « système » de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176" name="Tableau 175"/>
              <p:cNvGraphicFramePr>
                <a:graphicFrameLocks noGrp="1"/>
              </p:cNvGraphicFramePr>
              <p:nvPr>
                <p:extLst>
                  <p:ext uri="{D42A27DB-BD31-4B8C-83A1-F6EECF244321}">
                    <p14:modId xmlns:p14="http://schemas.microsoft.com/office/powerpoint/2010/main" val="362168833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mn-lt"/>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176" name="Tableau 175"/>
              <p:cNvGraphicFramePr>
                <a:graphicFrameLocks noGrp="1"/>
              </p:cNvGraphicFramePr>
              <p:nvPr>
                <p:extLst>
                  <p:ext uri="{D42A27DB-BD31-4B8C-83A1-F6EECF244321}">
                    <p14:modId xmlns:p14="http://schemas.microsoft.com/office/powerpoint/2010/main" val="362168833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r>
                  <a:rPr lang="fr-FR" sz="2000" dirty="0" smtClean="0"/>
                  <a:t>Trouver </a:t>
                </a:r>
                <a:r>
                  <a:rPr lang="fr-FR" sz="2000" dirty="0"/>
                  <a:t>le bon compromis entre le temps de calcul / qualité de </a:t>
                </a:r>
                <a:r>
                  <a:rPr lang="fr-FR" sz="2000" dirty="0" smtClean="0"/>
                  <a:t>résultats</a:t>
                </a:r>
              </a:p>
              <a:p>
                <a:pPr algn="r"/>
                <a14:m>
                  <m:oMath xmlns:m="http://schemas.openxmlformats.org/officeDocument/2006/math">
                    <m:r>
                      <a:rPr lang="fr-FR" sz="2000" i="1" smtClean="0">
                        <a:latin typeface="Cambria Math" panose="02040503050406030204" pitchFamily="18" charset="0"/>
                        <a:ea typeface="Cambria Math" panose="02040503050406030204" pitchFamily="18" charset="0"/>
                      </a:rPr>
                      <m:t>→</m:t>
                    </m:r>
                  </m:oMath>
                </a14:m>
                <a:r>
                  <a:rPr lang="fr-FR" sz="2000" dirty="0" smtClean="0"/>
                  <a:t> ainsi proposer une méthode d’analyse aux industries</a:t>
                </a:r>
                <a:endParaRPr lang="fr-FR" sz="2000" dirty="0"/>
              </a:p>
            </p:txBody>
          </p:sp>
        </mc:Choice>
        <mc:Fallback>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567" r="-567"/>
                </a:stretch>
              </a:blipFill>
            </p:spPr>
            <p:txBody>
              <a:bodyPr/>
              <a:lstStyle/>
              <a:p>
                <a:r>
                  <a:rPr lang="fr-FR">
                    <a:noFill/>
                  </a:rPr>
                  <a:t> </a:t>
                </a:r>
              </a:p>
            </p:txBody>
          </p:sp>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115" name="Rectangle 114"/>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115" name="Rectangle 114"/>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3"/>
                <a:stretch>
                  <a:fillRect b="-10938"/>
                </a:stretch>
              </a:blipFill>
            </p:spPr>
            <p:txBody>
              <a:bodyPr/>
              <a:lstStyle/>
              <a:p>
                <a:r>
                  <a:rPr lang="fr-FR">
                    <a:noFill/>
                  </a:rPr>
                  <a:t> </a:t>
                </a:r>
              </a:p>
            </p:txBody>
          </p:sp>
        </mc:Fallback>
      </mc:AlternateContent>
      <p:sp>
        <p:nvSpPr>
          <p:cNvPr id="12" name="ZoneTexte 11"/>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grpSp>
        <p:nvGrpSpPr>
          <p:cNvPr id="2" name="Groupe 1"/>
          <p:cNvGrpSpPr/>
          <p:nvPr/>
        </p:nvGrpSpPr>
        <p:grpSpPr>
          <a:xfrm>
            <a:off x="5861856" y="4293561"/>
            <a:ext cx="5834344" cy="2149374"/>
            <a:chOff x="5861856" y="4293561"/>
            <a:chExt cx="5834344" cy="2149374"/>
          </a:xfrm>
        </p:grpSpPr>
        <p:sp>
          <p:nvSpPr>
            <p:cNvPr id="127" name="Rectangle 126"/>
            <p:cNvSpPr/>
            <p:nvPr/>
          </p:nvSpPr>
          <p:spPr>
            <a:xfrm>
              <a:off x="6118058" y="4293561"/>
              <a:ext cx="5578142" cy="2149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4"/>
                  <a:stretch>
                    <a:fillRect t="-7576" b="-25758"/>
                  </a:stretch>
                </a:blipFill>
              </p:spPr>
              <p:txBody>
                <a:bodyPr/>
                <a:lstStyle/>
                <a:p>
                  <a:r>
                    <a:rPr lang="fr-FR">
                      <a:noFill/>
                    </a:rPr>
                    <a:t> </a:t>
                  </a:r>
                </a:p>
              </p:txBody>
            </p:sp>
          </mc:Fallback>
        </mc:AlternateContent>
        <p:grpSp>
          <p:nvGrpSpPr>
            <p:cNvPr id="22" name="Groupe 21"/>
            <p:cNvGrpSpPr/>
            <p:nvPr/>
          </p:nvGrpSpPr>
          <p:grpSpPr>
            <a:xfrm>
              <a:off x="6362507" y="4803305"/>
              <a:ext cx="5333693" cy="975404"/>
              <a:chOff x="6687925" y="2716264"/>
              <a:chExt cx="5333693" cy="975404"/>
            </a:xfrm>
          </p:grpSpPr>
          <p:sp>
            <p:nvSpPr>
              <p:cNvPr id="119" name="ZoneTexte 118"/>
              <p:cNvSpPr txBox="1"/>
              <p:nvPr/>
            </p:nvSpPr>
            <p:spPr>
              <a:xfrm>
                <a:off x="6687925" y="3045337"/>
                <a:ext cx="4077731"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2716264"/>
                <a:ext cx="435295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Considérer l’influence du mode de flexion</a:t>
                </a:r>
                <a:endParaRPr lang="fr-FR" dirty="0"/>
              </a:p>
            </p:txBody>
          </p:sp>
          <p:sp>
            <p:nvSpPr>
              <p:cNvPr id="19" name="Accolade fermante 18"/>
              <p:cNvSpPr/>
              <p:nvPr/>
            </p:nvSpPr>
            <p:spPr>
              <a:xfrm>
                <a:off x="11040877" y="2800354"/>
                <a:ext cx="173223" cy="79498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0" name="ZoneTexte 19"/>
              <p:cNvSpPr txBox="1"/>
              <p:nvPr/>
            </p:nvSpPr>
            <p:spPr>
              <a:xfrm>
                <a:off x="11285326" y="2999170"/>
                <a:ext cx="736292" cy="369332"/>
              </a:xfrm>
              <a:prstGeom prst="rect">
                <a:avLst/>
              </a:prstGeom>
              <a:noFill/>
            </p:spPr>
            <p:txBody>
              <a:bodyPr wrap="none" rtlCol="0">
                <a:spAutoFit/>
              </a:bodyPr>
              <a:lstStyle/>
              <a:p>
                <a:r>
                  <a:rPr lang="fr-FR" dirty="0" smtClean="0"/>
                  <a:t>Précis</a:t>
                </a:r>
                <a:endParaRPr lang="fr-FR" dirty="0"/>
              </a:p>
            </p:txBody>
          </p:sp>
        </p:grpSp>
        <p:sp>
          <p:nvSpPr>
            <p:cNvPr id="23" name="Rectangle 22"/>
            <p:cNvSpPr/>
            <p:nvPr/>
          </p:nvSpPr>
          <p:spPr>
            <a:xfrm>
              <a:off x="6362507" y="5745804"/>
              <a:ext cx="4692949" cy="646331"/>
            </a:xfrm>
            <a:prstGeom prst="rect">
              <a:avLst/>
            </a:prstGeom>
          </p:spPr>
          <p:txBody>
            <a:bodyPr wrap="square">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dirty="0" smtClean="0"/>
                <a:t>(</a:t>
              </a:r>
              <a:r>
                <a:rPr lang="fr-FR" b="1" dirty="0" smtClean="0"/>
                <a:t>réduction du temps de calcul</a:t>
              </a:r>
              <a:r>
                <a:rPr lang="fr-FR" dirty="0" smtClean="0"/>
                <a:t>)</a:t>
              </a:r>
              <a:endParaRPr lang="fr-FR" dirty="0"/>
            </a:p>
          </p:txBody>
        </p:sp>
      </p:grpSp>
      <p:grpSp>
        <p:nvGrpSpPr>
          <p:cNvPr id="26" name="Groupe 25"/>
          <p:cNvGrpSpPr/>
          <p:nvPr/>
        </p:nvGrpSpPr>
        <p:grpSpPr>
          <a:xfrm>
            <a:off x="664523" y="4293561"/>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1854995"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 concentre</a:t>
              </a:r>
              <a:endParaRPr lang="fr-FR" dirty="0"/>
            </a:p>
          </p:txBody>
        </p:sp>
        <p:sp>
          <p:nvSpPr>
            <p:cNvPr id="132" name="ZoneTexte 131"/>
            <p:cNvSpPr txBox="1"/>
            <p:nvPr/>
          </p:nvSpPr>
          <p:spPr>
            <a:xfrm>
              <a:off x="848056" y="4848144"/>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rapide </a:t>
              </a:r>
              <a:endParaRPr lang="fr-FR" dirty="0"/>
            </a:p>
          </p:txBody>
        </p:sp>
      </p:grpSp>
      <p:grpSp>
        <p:nvGrpSpPr>
          <p:cNvPr id="136" name="Groupe 135"/>
          <p:cNvGrpSpPr/>
          <p:nvPr/>
        </p:nvGrpSpPr>
        <p:grpSpPr>
          <a:xfrm>
            <a:off x="727720" y="2462495"/>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362507" y="2517207"/>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786258" y="2362200"/>
            <a:ext cx="0" cy="412613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30" name="Tableau 229"/>
              <p:cNvGraphicFramePr>
                <a:graphicFrameLocks noGrp="1"/>
              </p:cNvGraphicFramePr>
              <p:nvPr>
                <p:extLst>
                  <p:ext uri="{D42A27DB-BD31-4B8C-83A1-F6EECF244321}">
                    <p14:modId xmlns:p14="http://schemas.microsoft.com/office/powerpoint/2010/main" val="172948541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mn-lt"/>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30" name="Tableau 229"/>
              <p:cNvGraphicFramePr>
                <a:graphicFrameLocks noGrp="1"/>
              </p:cNvGraphicFramePr>
              <p:nvPr>
                <p:extLst>
                  <p:ext uri="{D42A27DB-BD31-4B8C-83A1-F6EECF244321}">
                    <p14:modId xmlns:p14="http://schemas.microsoft.com/office/powerpoint/2010/main" val="172948541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 aux petits</a:t>
                </a:r>
                <a:r>
                  <a:rPr lang="fr-FR" dirty="0" smtClean="0"/>
                  <a:t>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4748686"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4748686" cy="394210"/>
                  </a:xfrm>
                  <a:prstGeom prst="rect">
                    <a:avLst/>
                  </a:prstGeom>
                  <a:blipFill rotWithShape="0">
                    <a:blip r:embed="rId3"/>
                    <a:stretch>
                      <a:fillRect l="-899"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360711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41897" y="3367243"/>
              <a:ext cx="1174846" cy="16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34115" y="3367243"/>
            <a:ext cx="1382629" cy="2005737"/>
            <a:chOff x="5077976" y="3214843"/>
            <a:chExt cx="1528254" cy="2132759"/>
          </a:xfrm>
        </p:grpSpPr>
        <p:cxnSp>
          <p:nvCxnSpPr>
            <p:cNvPr id="239" name="Connecteur droit avec flèche 238"/>
            <p:cNvCxnSpPr>
              <a:endCxn id="92" idx="1"/>
            </p:cNvCxnSpPr>
            <p:nvPr/>
          </p:nvCxnSpPr>
          <p:spPr>
            <a:xfrm>
              <a:off x="5077976" y="5233718"/>
              <a:ext cx="1481003" cy="113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077976" y="3214843"/>
              <a:ext cx="1528254" cy="2044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mc:AlternateContent xmlns:mc="http://schemas.openxmlformats.org/markup-compatibility/2006" xmlns:a14="http://schemas.microsoft.com/office/drawing/2010/main">
        <mc:Choice Requires="a14">
          <p:graphicFrame>
            <p:nvGraphicFramePr>
              <p:cNvPr id="246" name="Tableau 245"/>
              <p:cNvGraphicFramePr>
                <a:graphicFrameLocks noGrp="1"/>
              </p:cNvGraphicFramePr>
              <p:nvPr>
                <p:extLst>
                  <p:ext uri="{D42A27DB-BD31-4B8C-83A1-F6EECF244321}">
                    <p14:modId xmlns:p14="http://schemas.microsoft.com/office/powerpoint/2010/main" val="77993177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mn-lt"/>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46" name="Tableau 245"/>
              <p:cNvGraphicFramePr>
                <a:graphicFrameLocks noGrp="1"/>
              </p:cNvGraphicFramePr>
              <p:nvPr>
                <p:extLst>
                  <p:ext uri="{D42A27DB-BD31-4B8C-83A1-F6EECF244321}">
                    <p14:modId xmlns:p14="http://schemas.microsoft.com/office/powerpoint/2010/main" val="779931771"/>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1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fade">
                                      <p:cBhvr>
                                        <p:cTn id="3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pas de temps grand</a:t>
            </a:r>
          </a:p>
          <a:p>
            <a:pPr marL="285750" indent="-285750">
              <a:buFont typeface="Arial" panose="020B0604020202020204" pitchFamily="34" charset="0"/>
              <a:buChar char="•"/>
            </a:pPr>
            <a:r>
              <a:rPr lang="fr-FR" b="1" dirty="0" smtClean="0"/>
              <a:t>Réduction du temps de calcul</a:t>
            </a:r>
            <a:endParaRPr lang="fr-FR" b="1" dirty="0"/>
          </a:p>
        </p:txBody>
      </p:sp>
      <mc:AlternateContent xmlns:mc="http://schemas.openxmlformats.org/markup-compatibility/2006" xmlns:a14="http://schemas.microsoft.com/office/drawing/2010/main">
        <mc:Choice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basé sur la condition de périodicité </a:t>
                </a:r>
              </a:p>
              <a:p>
                <a:pPr marL="742950" lvl="1" indent="-285750">
                  <a:buFont typeface="Arial" panose="020B0604020202020204" pitchFamily="34" charset="0"/>
                  <a:buChar char="•"/>
                </a:pPr>
                <a:r>
                  <a:rPr lang="fr-FR" dirty="0"/>
                  <a:t>U</a:t>
                </a:r>
                <a:r>
                  <a:rPr lang="fr-FR" dirty="0" smtClean="0"/>
                  <a:t>tilisé dans le modèle non linéaire à 4DDL (nombre des inconnus faible)</a:t>
                </a:r>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6391839" y="4342980"/>
                <a:ext cx="5000062" cy="2031325"/>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pour rotor très amorti et nombre des inconnus important. </a:t>
                </a:r>
                <a:r>
                  <a:rPr lang="fr-FR" dirty="0" smtClean="0">
                    <a:solidFill>
                      <a:schemeClr val="accent6">
                        <a:lumMod val="50000"/>
                      </a:schemeClr>
                    </a:solidFill>
                  </a:rPr>
                  <a:t>(</a:t>
                </a:r>
                <a:r>
                  <a:rPr lang="fr-FR" b="1" dirty="0" smtClean="0"/>
                  <a:t>réduction du temps de calcul</a:t>
                </a:r>
                <a:r>
                  <a:rPr lang="fr-FR" dirty="0" smtClean="0">
                    <a:solidFill>
                      <a:schemeClr val="accent6">
                        <a:lumMod val="50000"/>
                      </a:schemeClr>
                    </a:solidFill>
                  </a:rPr>
                  <a:t>)</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xmlns="">
          <p:sp>
            <p:nvSpPr>
              <p:cNvPr id="57" name="ZoneTexte 56"/>
              <p:cNvSpPr txBox="1">
                <a:spLocks noRot="1" noChangeAspect="1" noMove="1" noResize="1" noEditPoints="1" noAdjustHandles="1" noChangeArrowheads="1" noChangeShapeType="1" noTextEdit="1"/>
              </p:cNvSpPr>
              <p:nvPr/>
            </p:nvSpPr>
            <p:spPr>
              <a:xfrm>
                <a:off x="6391839" y="4342980"/>
                <a:ext cx="5000062" cy="2031325"/>
              </a:xfrm>
              <a:prstGeom prst="rect">
                <a:avLst/>
              </a:prstGeom>
              <a:blipFill rotWithShape="0">
                <a:blip r:embed="rId5"/>
                <a:stretch>
                  <a:fillRect l="-854" t="-1497" b="-359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59" name="Tableau 58"/>
              <p:cNvGraphicFramePr>
                <a:graphicFrameLocks noGrp="1"/>
              </p:cNvGraphicFramePr>
              <p:nvPr>
                <p:extLst>
                  <p:ext uri="{D42A27DB-BD31-4B8C-83A1-F6EECF244321}">
                    <p14:modId xmlns:p14="http://schemas.microsoft.com/office/powerpoint/2010/main" val="324721253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mn-lt"/>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59" name="Tableau 58"/>
              <p:cNvGraphicFramePr>
                <a:graphicFrameLocks noGrp="1"/>
              </p:cNvGraphicFramePr>
              <p:nvPr>
                <p:extLst>
                  <p:ext uri="{D42A27DB-BD31-4B8C-83A1-F6EECF244321}">
                    <p14:modId xmlns:p14="http://schemas.microsoft.com/office/powerpoint/2010/main" val="324721253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6"/>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3736384024"/>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rgbClr val="BFBFBF"/>
                              </a:solidFill>
                              <a:latin typeface="+mn-lt"/>
                              <a:cs typeface="Times New Roman" panose="02020603050405020304" pitchFamily="18" charset="0"/>
                            </a:rPr>
                            <a:t>Effet  </a:t>
                          </a:r>
                          <a14:m>
                            <m:oMath xmlns:m="http://schemas.openxmlformats.org/officeDocument/2006/math">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3736384024"/>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59" name="ZoneTexte 58"/>
          <p:cNvSpPr txBox="1"/>
          <p:nvPr/>
        </p:nvSpPr>
        <p:spPr>
          <a:xfrm>
            <a:off x="749300" y="1142146"/>
            <a:ext cx="815280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44459" cy="369332"/>
          </a:xfrm>
          <a:prstGeom prst="rect">
            <a:avLst/>
          </a:prstGeom>
        </p:spPr>
        <p:txBody>
          <a:bodyPr wrap="none">
            <a:spAutoFit/>
          </a:bodyPr>
          <a:lstStyle/>
          <a:p>
            <a:pPr marL="285750" indent="-285750">
              <a:buFont typeface="Arial" panose="020B0604020202020204" pitchFamily="34" charset="0"/>
              <a:buChar char="•"/>
            </a:pPr>
            <a:r>
              <a:rPr lang="fr-FR" dirty="0"/>
              <a:t>l’équation </a:t>
            </a:r>
            <a:r>
              <a:rPr lang="fr-FR" dirty="0" smtClean="0"/>
              <a:t>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9498178" cy="369332"/>
              </a:xfrm>
              <a:prstGeom prst="rect">
                <a:avLst/>
              </a:prstGeom>
            </p:spPr>
            <p:txBody>
              <a:bodyPr wrap="none">
                <a:spAutoFit/>
              </a:bodyPr>
              <a:lstStyle/>
              <a:p>
                <a:pPr marL="285750" indent="-285750">
                  <a:buFont typeface="Arial" panose="020B0604020202020204" pitchFamily="34" charset="0"/>
                  <a:buChar char="•"/>
                </a:pPr>
                <a:r>
                  <a:rPr lang="fr-FR" dirty="0" smtClean="0"/>
                  <a:t> 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&amp; déduire le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visqueux</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9498178" cy="369332"/>
              </a:xfrm>
              <a:prstGeom prst="rect">
                <a:avLst/>
              </a:prstGeom>
              <a:blipFill rotWithShape="0">
                <a:blip r:embed="rId5"/>
                <a:stretch>
                  <a:fillRect l="-449" t="-8197" b="-24590"/>
                </a:stretch>
              </a:blipFill>
            </p:spPr>
            <p:txBody>
              <a:bodyPr/>
              <a:lstStyle/>
              <a:p>
                <a:r>
                  <a:rPr lang="fr-FR">
                    <a:noFill/>
                  </a:rPr>
                  <a:t> </a:t>
                </a:r>
              </a:p>
            </p:txBody>
          </p:sp>
        </mc:Fallback>
      </mc:AlternateContent>
      <p:sp>
        <p:nvSpPr>
          <p:cNvPr id="89" name="Ellipse 88"/>
          <p:cNvSpPr/>
          <p:nvPr/>
        </p:nvSpPr>
        <p:spPr>
          <a:xfrm>
            <a:off x="8351987" y="4498638"/>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9036757" y="4200228"/>
            <a:ext cx="334691" cy="29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6991615" y="1671648"/>
            <a:ext cx="5016857" cy="2030571"/>
            <a:chOff x="7391741" y="1953113"/>
            <a:chExt cx="5016857" cy="2030571"/>
          </a:xfrm>
        </p:grpSpPr>
        <p:sp>
          <p:nvSpPr>
            <p:cNvPr id="94" name="Rectangle 93"/>
            <p:cNvSpPr/>
            <p:nvPr/>
          </p:nvSpPr>
          <p:spPr>
            <a:xfrm>
              <a:off x="7461191" y="1953113"/>
              <a:ext cx="4947407"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80023" y="2497759"/>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80023" y="2497759"/>
                  <a:ext cx="2422458" cy="427746"/>
                </a:xfrm>
                <a:prstGeom prst="rect">
                  <a:avLst/>
                </a:prstGeom>
                <a:blipFill rotWithShape="0">
                  <a:blip r:embed="rId6"/>
                  <a:stretch>
                    <a:fillRect b="-5634"/>
                  </a:stretch>
                </a:blipFill>
              </p:spPr>
              <p:txBody>
                <a:bodyPr/>
                <a:lstStyle/>
                <a:p>
                  <a:r>
                    <a:rPr lang="fr-FR">
                      <a:noFill/>
                    </a:rPr>
                    <a:t> </a:t>
                  </a:r>
                </a:p>
              </p:txBody>
            </p:sp>
          </mc:Fallback>
        </mc:AlternateContent>
        <p:sp>
          <p:nvSpPr>
            <p:cNvPr id="31" name="Rectangle 30"/>
            <p:cNvSpPr/>
            <p:nvPr/>
          </p:nvSpPr>
          <p:spPr>
            <a:xfrm>
              <a:off x="7488945" y="2036795"/>
              <a:ext cx="4798381" cy="369332"/>
            </a:xfrm>
            <a:prstGeom prst="rect">
              <a:avLst/>
            </a:prstGeom>
          </p:spPr>
          <p:txBody>
            <a:bodyPr wrap="square">
              <a:spAutoFit/>
            </a:bodyPr>
            <a:lstStyle/>
            <a:p>
              <a:pPr algn="ctr"/>
              <a:r>
                <a:rPr lang="fr-FR" dirty="0"/>
                <a:t>Contrainte </a:t>
              </a:r>
              <a:r>
                <a:rPr lang="fr-FR" dirty="0" smtClean="0"/>
                <a:t>supplémentaire </a:t>
              </a:r>
              <a:r>
                <a:rPr lang="fr-FR" dirty="0" smtClean="0"/>
                <a:t>[</a:t>
              </a:r>
              <a:r>
                <a:rPr lang="fr-FR" dirty="0" smtClean="0"/>
                <a:t>4]</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529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𝑐𝑎𝑣𝑖𝑡𝑎𝑡𝑖𝑜𝑛</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529573" cy="710194"/>
                </a:xfrm>
                <a:prstGeom prst="rect">
                  <a:avLst/>
                </a:prstGeom>
                <a:blipFill rotWithShape="0">
                  <a:blip r:embed="rId7"/>
                  <a:stretch>
                    <a:fillRect/>
                  </a:stretch>
                </a:blipFill>
              </p:spPr>
              <p:txBody>
                <a:bodyPr/>
                <a:lstStyle/>
                <a:p>
                  <a:r>
                    <a:rPr lang="fr-FR">
                      <a:noFill/>
                    </a:rPr>
                    <a:t> </a:t>
                  </a:r>
                </a:p>
              </p:txBody>
            </p:sp>
          </mc:Fallback>
        </mc:AlternateContent>
      </p:grpSp>
      <p:grpSp>
        <p:nvGrpSpPr>
          <p:cNvPr id="41" name="Groupe 40"/>
          <p:cNvGrpSpPr/>
          <p:nvPr/>
        </p:nvGrpSpPr>
        <p:grpSpPr>
          <a:xfrm>
            <a:off x="147484" y="1667463"/>
            <a:ext cx="6992115" cy="2233236"/>
            <a:chOff x="147484" y="1667463"/>
            <a:chExt cx="6992115" cy="2233236"/>
          </a:xfrm>
        </p:grpSpPr>
        <p:sp>
          <p:nvSpPr>
            <p:cNvPr id="9" name="Rectangle 8"/>
            <p:cNvSpPr/>
            <p:nvPr/>
          </p:nvSpPr>
          <p:spPr>
            <a:xfrm>
              <a:off x="499733" y="1667463"/>
              <a:ext cx="5789855" cy="369332"/>
            </a:xfrm>
            <a:prstGeom prst="rect">
              <a:avLst/>
            </a:prstGeom>
          </p:spPr>
          <p:txBody>
            <a:bodyPr wrap="none">
              <a:spAutoFit/>
            </a:bodyPr>
            <a:lstStyle/>
            <a:p>
              <a:pPr marL="285750" indent="-285750">
                <a:buFont typeface="Arial" panose="020B0604020202020204" pitchFamily="34" charset="0"/>
                <a:buChar char="•"/>
              </a:pPr>
              <a:r>
                <a:rPr lang="fr-FR" dirty="0"/>
                <a:t>l’équation de </a:t>
              </a:r>
              <a:r>
                <a:rPr lang="fr-FR" dirty="0" smtClean="0"/>
                <a:t>Reynolds généralisée dans le cas du palier : </a:t>
              </a:r>
              <a:endParaRPr lang="fr-FR" dirty="0"/>
            </a:p>
          </p:txBody>
        </p:sp>
        <mc:AlternateContent xmlns:mc="http://schemas.openxmlformats.org/markup-compatibility/2006">
          <mc:Choice xmlns:a14="http://schemas.microsoft.com/office/drawing/2010/main" Requires="a14">
            <p:sp>
              <p:nvSpPr>
                <p:cNvPr id="28" name="Rectangle 27"/>
                <p:cNvSpPr/>
                <p:nvPr/>
              </p:nvSpPr>
              <p:spPr>
                <a:xfrm>
                  <a:off x="147484" y="2210822"/>
                  <a:ext cx="6992115"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p:sp>
              <p:nvSpPr>
                <p:cNvPr id="28" name="Rectangle 27"/>
                <p:cNvSpPr>
                  <a:spLocks noRot="1" noChangeAspect="1" noMove="1" noResize="1" noEditPoints="1" noAdjustHandles="1" noChangeArrowheads="1" noChangeShapeType="1" noTextEdit="1"/>
                </p:cNvSpPr>
                <p:nvPr/>
              </p:nvSpPr>
              <p:spPr>
                <a:xfrm>
                  <a:off x="147484" y="2210822"/>
                  <a:ext cx="6992115"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97" name="Rectangle 96"/>
                <p:cNvSpPr/>
                <p:nvPr/>
              </p:nvSpPr>
              <p:spPr>
                <a:xfrm>
                  <a:off x="859303" y="3531367"/>
                  <a:ext cx="6201762" cy="369332"/>
                </a:xfrm>
                <a:prstGeom prst="rect">
                  <a:avLst/>
                </a:prstGeom>
              </p:spPr>
              <p:txBody>
                <a:bodyPr wrap="none">
                  <a:spAutoFit/>
                </a:bodyPr>
                <a:lstStyle/>
                <a:p>
                  <a:r>
                    <a:rPr lang="fr-FR" dirty="0" smtClean="0"/>
                    <a:t>Prise en compte la rupture du film par la fraction de cavitation </a:t>
                  </a:r>
                  <a14:m>
                    <m:oMath xmlns:m="http://schemas.openxmlformats.org/officeDocument/2006/math">
                      <m:r>
                        <a:rPr lang="fr-FR" i="1">
                          <a:latin typeface="Cambria Math" panose="02040503050406030204" pitchFamily="18" charset="0"/>
                        </a:rPr>
                        <m:t>𝜃</m:t>
                      </m:r>
                    </m:oMath>
                  </a14:m>
                  <a:endParaRPr lang="fr-FR" dirty="0"/>
                </a:p>
              </p:txBody>
            </p:sp>
          </mc:Choice>
          <mc:Fallback>
            <p:sp>
              <p:nvSpPr>
                <p:cNvPr id="97" name="Rectangle 96"/>
                <p:cNvSpPr>
                  <a:spLocks noRot="1" noChangeAspect="1" noMove="1" noResize="1" noEditPoints="1" noAdjustHandles="1" noChangeArrowheads="1" noChangeShapeType="1" noTextEdit="1"/>
                </p:cNvSpPr>
                <p:nvPr/>
              </p:nvSpPr>
              <p:spPr>
                <a:xfrm>
                  <a:off x="859303" y="3531367"/>
                  <a:ext cx="6201762" cy="369332"/>
                </a:xfrm>
                <a:prstGeom prst="rect">
                  <a:avLst/>
                </a:prstGeom>
                <a:blipFill rotWithShape="0">
                  <a:blip r:embed="rId9"/>
                  <a:stretch>
                    <a:fillRect l="-885" t="-8197" b="-24590"/>
                  </a:stretch>
                </a:blipFill>
              </p:spPr>
              <p:txBody>
                <a:bodyPr/>
                <a:lstStyle/>
                <a:p>
                  <a:r>
                    <a:rPr lang="fr-FR">
                      <a:noFill/>
                    </a:rPr>
                    <a:t> </a:t>
                  </a:r>
                </a:p>
              </p:txBody>
            </p:sp>
          </mc:Fallback>
        </mc:AlternateContent>
      </p:grpSp>
      <p:sp>
        <p:nvSpPr>
          <p:cNvPr id="100" name="Rectangle 99"/>
          <p:cNvSpPr/>
          <p:nvPr/>
        </p:nvSpPr>
        <p:spPr>
          <a:xfrm>
            <a:off x="608580" y="5875996"/>
            <a:ext cx="10633552" cy="369332"/>
          </a:xfrm>
          <a:prstGeom prst="rect">
            <a:avLst/>
          </a:prstGeom>
        </p:spPr>
        <p:txBody>
          <a:bodyPr wrap="none">
            <a:spAutoFit/>
          </a:bodyPr>
          <a:lstStyle/>
          <a:p>
            <a:pPr marL="285750" indent="-285750">
              <a:buFont typeface="Arial" panose="020B0604020202020204" pitchFamily="34" charset="0"/>
              <a:buChar char="•"/>
            </a:pPr>
            <a:r>
              <a:rPr lang="fr-FR" dirty="0" smtClean="0"/>
              <a:t>Pour bien déterminer le flux thermique avec le moindre l’effort de calcul , </a:t>
            </a:r>
            <a:r>
              <a:rPr lang="fr-FR" dirty="0"/>
              <a:t>m</a:t>
            </a:r>
            <a:r>
              <a:rPr lang="fr-FR" dirty="0" smtClean="0"/>
              <a:t>éthode </a:t>
            </a:r>
            <a:r>
              <a:rPr lang="fr-FR" dirty="0"/>
              <a:t>spectrale a été introduit </a:t>
            </a:r>
          </a:p>
        </p:txBody>
      </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par>
                                <p:cTn id="31" presetID="10"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500"/>
                                        <p:tgtEl>
                                          <p:spTgt spid="9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6" grpId="0"/>
      <p:bldP spid="87" grpId="0"/>
      <p:bldP spid="88" grpId="0"/>
      <p:bldP spid="89" grpId="0" animBg="1"/>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Approximation des températures du film par la méthode spectrale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276520701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rgbClr val="BFBFBF"/>
                              </a:solidFill>
                              <a:latin typeface="+mn-lt"/>
                              <a:cs typeface="Times New Roman" panose="02020603050405020304" pitchFamily="18" charset="0"/>
                            </a:rPr>
                            <a:t>Effet  </a:t>
                          </a:r>
                          <a14:m>
                            <m:oMath xmlns:m="http://schemas.openxmlformats.org/officeDocument/2006/math">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276520701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à travers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a:endCxn id="30" idx="3"/>
            </p:cNvCxnSpPr>
            <p:nvPr/>
          </p:nvCxnSpPr>
          <p:spPr>
            <a:xfrm flipH="1">
              <a:off x="4216944" y="2951595"/>
              <a:ext cx="402877" cy="227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749299" y="4377184"/>
            <a:ext cx="6304643" cy="163121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 nécessaire selon l’épaisseur du film pour avoir des résultats de </a:t>
            </a:r>
            <a:r>
              <a:rPr lang="fr-FR" sz="2000" dirty="0"/>
              <a:t>qualité</a:t>
            </a:r>
          </a:p>
          <a:p>
            <a:pPr marL="800100" lvl="1" indent="-342900">
              <a:buFont typeface="Arial" panose="020B0604020202020204" pitchFamily="34" charset="0"/>
              <a:buChar char="•"/>
            </a:pPr>
            <a:r>
              <a:rPr lang="fr-FR" sz="2000" dirty="0" smtClean="0"/>
              <a:t>Flux thermique obtenus aux interfaces sont précis</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865521" y="1111949"/>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883579" y="1632872"/>
            <a:ext cx="3337415" cy="1399082"/>
          </a:xfrm>
          <a:prstGeom prst="rect">
            <a:avLst/>
          </a:prstGeom>
        </p:spPr>
      </p:pic>
      <p:sp>
        <p:nvSpPr>
          <p:cNvPr id="2" name="Rectangle 1"/>
          <p:cNvSpPr/>
          <p:nvPr/>
        </p:nvSpPr>
        <p:spPr>
          <a:xfrm>
            <a:off x="7390375" y="3392562"/>
            <a:ext cx="2072910" cy="2388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9813678" y="3392562"/>
            <a:ext cx="2072910" cy="2388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227045354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rgbClr val="BFBFBF"/>
                              </a:solidFill>
                              <a:latin typeface="+mn-lt"/>
                              <a:cs typeface="Times New Roman" panose="02020603050405020304" pitchFamily="18" charset="0"/>
                            </a:rPr>
                            <a:t>Effet  </a:t>
                          </a:r>
                          <a14:m>
                            <m:oMath xmlns:m="http://schemas.openxmlformats.org/officeDocument/2006/math">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2270453545"/>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grpSp>
        <p:nvGrpSpPr>
          <p:cNvPr id="21" name="Groupe 20"/>
          <p:cNvGrpSpPr/>
          <p:nvPr/>
        </p:nvGrpSpPr>
        <p:grpSpPr>
          <a:xfrm>
            <a:off x="863807" y="1084047"/>
            <a:ext cx="10444609" cy="5319212"/>
            <a:chOff x="-1462392" y="1195531"/>
            <a:chExt cx="10444609" cy="5319212"/>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2207523969"/>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4"/>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462392" y="5929968"/>
              <a:ext cx="3703090" cy="584775"/>
            </a:xfrm>
            <a:prstGeom prst="rect">
              <a:avLst/>
            </a:prstGeom>
            <a:noFill/>
          </p:spPr>
          <p:txBody>
            <a:bodyPr wrap="square" rtlCol="0">
              <a:spAutoFit/>
            </a:bodyPr>
            <a:lstStyle/>
            <a:p>
              <a:pPr algn="ctr"/>
              <a:r>
                <a:rPr lang="fr-FR" sz="1600" dirty="0" smtClean="0">
                  <a:solidFill>
                    <a:schemeClr val="tx1"/>
                  </a:solidFill>
                  <a:latin typeface="+mn-lt"/>
                </a:rPr>
                <a:t>Condition du fonctionnement : </a:t>
              </a:r>
            </a:p>
            <a:p>
              <a:pPr algn="ctr"/>
              <a:r>
                <a:rPr lang="fr-FR" sz="1600" b="1" dirty="0" smtClean="0">
                  <a:solidFill>
                    <a:schemeClr val="tx1"/>
                  </a:solidFill>
                  <a:latin typeface="+mn-lt"/>
                </a:rPr>
                <a:t>3500 tr/min et 6 </a:t>
              </a:r>
              <a:r>
                <a:rPr lang="fr-FR" sz="1600" b="1" dirty="0" err="1" smtClean="0">
                  <a:solidFill>
                    <a:schemeClr val="tx1"/>
                  </a:solidFill>
                  <a:latin typeface="+mn-lt"/>
                </a:rPr>
                <a:t>kN</a:t>
              </a:r>
              <a:endParaRPr lang="fr-FR" sz="1600"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339318111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5"/>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114734" cy="369332"/>
          </a:xfrm>
          <a:prstGeom prst="rect">
            <a:avLst/>
          </a:prstGeom>
          <a:noFill/>
        </p:spPr>
        <p:txBody>
          <a:bodyPr wrap="none" rtlCol="0">
            <a:spAutoFit/>
          </a:bodyPr>
          <a:lstStyle/>
          <a:p>
            <a:pPr marL="285750" indent="-285750">
              <a:buFont typeface="Arial" panose="020B0604020202020204" pitchFamily="34" charset="0"/>
              <a:buChar char="•"/>
            </a:pPr>
            <a:r>
              <a:rPr lang="fr-FR" dirty="0"/>
              <a:t>Extrait des résultats sur le lobe (inférieur) porteur</a:t>
            </a:r>
          </a:p>
        </p:txBody>
      </p:sp>
      <p:grpSp>
        <p:nvGrpSpPr>
          <p:cNvPr id="51" name="Groupe 50"/>
          <p:cNvGrpSpPr/>
          <p:nvPr/>
        </p:nvGrpSpPr>
        <p:grpSpPr>
          <a:xfrm>
            <a:off x="559466" y="2504019"/>
            <a:ext cx="5705914" cy="3054951"/>
            <a:chOff x="4614302" y="1548232"/>
            <a:chExt cx="4567745" cy="2260632"/>
          </a:xfrm>
        </p:grpSpPr>
        <p:pic>
          <p:nvPicPr>
            <p:cNvPr id="52" name="Image 51"/>
            <p:cNvPicPr>
              <a:picLocks noChangeAspect="1"/>
            </p:cNvPicPr>
            <p:nvPr/>
          </p:nvPicPr>
          <p:blipFill>
            <a:blip r:embed="rId6"/>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244486203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rgbClr val="BFBFBF"/>
                              </a:solidFill>
                              <a:latin typeface="+mn-lt"/>
                              <a:cs typeface="Times New Roman" panose="02020603050405020304" pitchFamily="18" charset="0"/>
                            </a:rPr>
                            <a:t>Effet  </a:t>
                          </a:r>
                          <a14:m>
                            <m:oMath xmlns:m="http://schemas.openxmlformats.org/officeDocument/2006/math">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mn-lt"/>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244486203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a:cs typeface="Arial" panose="020B0604020202020204" pitchFamily="34" charset="0"/>
              </a:rPr>
              <a:t>Condition aux limites </a:t>
            </a:r>
            <a:r>
              <a:rPr lang="fr-FR" sz="2000" dirty="0" smtClean="0">
                <a:cs typeface="Arial" panose="020B0604020202020204" pitchFamily="34" charset="0"/>
              </a:rPr>
              <a:t>mécanique : </a:t>
            </a:r>
            <a:r>
              <a:rPr lang="fr-FR" sz="2000" dirty="0" smtClean="0"/>
              <a:t>les efforts du palier transmise aux nœuds du modèle en 3D</a:t>
            </a:r>
          </a:p>
        </p:txBody>
      </p:sp>
      <p:sp>
        <p:nvSpPr>
          <p:cNvPr id="180" name="Rectangle 179"/>
          <p:cNvSpPr/>
          <p:nvPr/>
        </p:nvSpPr>
        <p:spPr>
          <a:xfrm>
            <a:off x="409532" y="4056376"/>
            <a:ext cx="8288879" cy="369332"/>
          </a:xfrm>
          <a:prstGeom prst="rect">
            <a:avLst/>
          </a:prstGeom>
        </p:spPr>
        <p:txBody>
          <a:bodyPr wrap="square">
            <a:spAutoFit/>
          </a:bodyPr>
          <a:lstStyle/>
          <a:p>
            <a:pPr marL="342900" indent="-342900">
              <a:buFont typeface="Wingdings" panose="05000000000000000000" pitchFamily="2" charset="2"/>
              <a:buChar char="q"/>
            </a:pPr>
            <a:r>
              <a:rPr lang="fr-FR" dirty="0" smtClean="0"/>
              <a:t>Interprétation de la déformation thermique en 3D à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dirty="0"/>
                    <a:t>l</a:t>
                  </a:r>
                  <a:r>
                    <a:rPr lang="fr-FR" sz="1600" dirty="0" smtClean="0"/>
                    <a:t>iaison RBE3 </a:t>
                  </a:r>
                </a:p>
                <a:p>
                  <a:pPr algn="ctr"/>
                  <a:r>
                    <a:rPr lang="fr-FR" sz="1600" dirty="0" smtClean="0"/>
                    <a:t>(</a:t>
                  </a:r>
                  <a:r>
                    <a:rPr lang="fr-FR" sz="1600" dirty="0" err="1" smtClean="0"/>
                    <a:t>rigid</a:t>
                  </a:r>
                  <a:r>
                    <a:rPr lang="fr-FR" sz="1600" dirty="0" smtClean="0"/>
                    <a:t> body </a:t>
                  </a:r>
                  <a:r>
                    <a:rPr lang="fr-FR" sz="1600" dirty="0" err="1" smtClean="0"/>
                    <a:t>element</a:t>
                  </a:r>
                  <a:r>
                    <a:rPr lang="fr-FR" sz="1600" dirty="0" smtClean="0"/>
                    <a:t>)</a:t>
                  </a:r>
                  <a:endParaRPr lang="fr-FR" sz="1600" dirty="0"/>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 du déplacement et du rotation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207807" y="5351742"/>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8488371" y="5718701"/>
            <a:ext cx="3043963" cy="646331"/>
            <a:chOff x="8132266" y="5895857"/>
            <a:chExt cx="3043963" cy="646331"/>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45959" y="5895857"/>
                  <a:ext cx="2330270" cy="646331"/>
                </a:xfrm>
                <a:prstGeom prst="rect">
                  <a:avLst/>
                </a:prstGeom>
              </p:spPr>
              <p:txBody>
                <a:bodyPr wrap="square">
                  <a:spAutoFit/>
                </a:bodyPr>
                <a:lstStyle/>
                <a:p>
                  <a14:m>
                    <m:oMath xmlns:m="http://schemas.openxmlformats.org/officeDocument/2006/math">
                      <m:sSub>
                        <m:sSubPr>
                          <m:ctrlPr>
                            <a:rPr lang="fr-FR" b="1" i="1">
                              <a:latin typeface="Cambria Math" panose="02040503050406030204" pitchFamily="18" charset="0"/>
                            </a:rPr>
                          </m:ctrlPr>
                        </m:sSubPr>
                        <m:e>
                          <m:acc>
                            <m:accPr>
                              <m:chr m:val="̃"/>
                              <m:ctrlPr>
                                <a:rPr lang="fr-FR" b="1" i="1" smtClean="0">
                                  <a:latin typeface="Cambria Math" panose="02040503050406030204" pitchFamily="18" charset="0"/>
                                </a:rPr>
                              </m:ctrlPr>
                            </m:accPr>
                            <m:e>
                              <m:r>
                                <a:rPr lang="fr-FR" b="1" i="1">
                                  <a:latin typeface="Cambria Math" panose="02040503050406030204" pitchFamily="18" charset="0"/>
                                </a:rPr>
                                <m:t>𝒒</m:t>
                              </m:r>
                            </m:e>
                          </m:acc>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(repère mobile)</a:t>
                  </a:r>
                </a:p>
                <a:p>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(repère fixe)</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45959" y="5895857"/>
                  <a:ext cx="2330270" cy="646331"/>
                </a:xfrm>
                <a:prstGeom prst="rect">
                  <a:avLst/>
                </a:prstGeom>
                <a:blipFill rotWithShape="0">
                  <a:blip r:embed="rId10"/>
                  <a:stretch>
                    <a:fillRect t="-4717" b="-14151"/>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a:cs typeface="Arial" panose="020B0604020202020204" pitchFamily="34" charset="0"/>
              </a:rPr>
              <a:t>Calcul 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78109300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rgbClr val="BFBFBF"/>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rgbClr val="BFBFBF"/>
                                  </a:solidFill>
                                  <a:latin typeface="Cambria Math" panose="02040503050406030204" pitchFamily="18" charset="0"/>
                                  <a:cs typeface="Times New Roman" panose="02020603050405020304" pitchFamily="18" charset="0"/>
                                </a:rPr>
                                <m:t>𝐕</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rgbClr val="BFBFBF"/>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781093008"/>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285" name="ZoneTexte 284"/>
          <p:cNvSpPr txBox="1"/>
          <p:nvPr/>
        </p:nvSpPr>
        <p:spPr>
          <a:xfrm>
            <a:off x="357631" y="1098248"/>
            <a:ext cx="8291070"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à 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357631" y="3455238"/>
            <a:ext cx="5340862" cy="1761777"/>
            <a:chOff x="6296708" y="2452393"/>
            <a:chExt cx="5340862" cy="1761777"/>
          </a:xfrm>
        </p:grpSpPr>
        <p:grpSp>
          <p:nvGrpSpPr>
            <p:cNvPr id="290" name="Groupe 289"/>
            <p:cNvGrpSpPr/>
            <p:nvPr/>
          </p:nvGrpSpPr>
          <p:grpSpPr>
            <a:xfrm>
              <a:off x="6296708" y="2452393"/>
              <a:ext cx="5340862" cy="1761777"/>
              <a:chOff x="681894" y="4069754"/>
              <a:chExt cx="5340862" cy="1761777"/>
            </a:xfrm>
          </p:grpSpPr>
          <p:grpSp>
            <p:nvGrpSpPr>
              <p:cNvPr id="291" name="Groupe 290"/>
              <p:cNvGrpSpPr/>
              <p:nvPr/>
            </p:nvGrpSpPr>
            <p:grpSpPr>
              <a:xfrm>
                <a:off x="681894" y="4069754"/>
                <a:ext cx="5340862" cy="1761777"/>
                <a:chOff x="681894" y="4069754"/>
                <a:chExt cx="5340862"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681894" y="4190310"/>
                  <a:ext cx="4719052"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masse concentrée</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modèle à 4ddl et à </a:t>
              </a:r>
              <a:r>
                <a:rPr lang="fr-FR" dirty="0" err="1" smtClean="0"/>
                <a:t>nddl</a:t>
              </a:r>
              <a:endParaRPr lang="fr-FR" dirty="0"/>
            </a:p>
          </p:txBody>
        </p:sp>
      </p:grpSp>
      <p:grpSp>
        <p:nvGrpSpPr>
          <p:cNvPr id="336" name="Groupe 335"/>
          <p:cNvGrpSpPr/>
          <p:nvPr/>
        </p:nvGrpSpPr>
        <p:grpSpPr>
          <a:xfrm>
            <a:off x="6132702" y="3459563"/>
            <a:ext cx="5734264" cy="1761777"/>
            <a:chOff x="6159501" y="2784823"/>
            <a:chExt cx="5734264" cy="1761777"/>
          </a:xfrm>
        </p:grpSpPr>
        <p:grpSp>
          <p:nvGrpSpPr>
            <p:cNvPr id="316" name="Groupe 315"/>
            <p:cNvGrpSpPr/>
            <p:nvPr/>
          </p:nvGrpSpPr>
          <p:grpSpPr>
            <a:xfrm>
              <a:off x="6159501" y="2784823"/>
              <a:ext cx="5734264" cy="1761777"/>
              <a:chOff x="6168743" y="2676199"/>
              <a:chExt cx="5734264" cy="1761777"/>
            </a:xfrm>
          </p:grpSpPr>
          <p:grpSp>
            <p:nvGrpSpPr>
              <p:cNvPr id="322" name="Groupe 321"/>
              <p:cNvGrpSpPr/>
              <p:nvPr/>
            </p:nvGrpSpPr>
            <p:grpSpPr>
              <a:xfrm>
                <a:off x="6168743" y="2676199"/>
                <a:ext cx="5734264" cy="1761777"/>
                <a:chOff x="553929" y="4293560"/>
                <a:chExt cx="5734264"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664522" y="4345035"/>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Effort interne du rotor pris en compte moment,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en régime transitoire de l’effet Morton </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9" name="ZoneTexte 79"/>
          <p:cNvSpPr txBox="1"/>
          <p:nvPr/>
        </p:nvSpPr>
        <p:spPr>
          <a:xfrm>
            <a:off x="1747622" y="1180718"/>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254604" y="1081026"/>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920056" y="2892630"/>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78976" y="2946233"/>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78976" y="2946233"/>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926831" y="4665350"/>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314577" y="2615652"/>
            <a:ext cx="4056385" cy="2841374"/>
            <a:chOff x="6088335" y="2260874"/>
            <a:chExt cx="3436666" cy="2407280"/>
          </a:xfrm>
        </p:grpSpPr>
        <p:grpSp>
          <p:nvGrpSpPr>
            <p:cNvPr id="36" name="Groupe 35"/>
            <p:cNvGrpSpPr/>
            <p:nvPr/>
          </p:nvGrpSpPr>
          <p:grpSpPr>
            <a:xfrm>
              <a:off x="6331656" y="2477238"/>
              <a:ext cx="3193345" cy="1832217"/>
              <a:chOff x="6038460" y="2104637"/>
              <a:chExt cx="3217194" cy="1832217"/>
            </a:xfrm>
          </p:grpSpPr>
          <p:sp>
            <p:nvSpPr>
              <p:cNvPr id="38" name="ZoneTexte 37"/>
              <p:cNvSpPr txBox="1"/>
              <p:nvPr/>
            </p:nvSpPr>
            <p:spPr>
              <a:xfrm>
                <a:off x="6038490" y="2684522"/>
                <a:ext cx="2813657" cy="443285"/>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de la vibration synchrone </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573427"/>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pour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44" name="ZoneTexte 43"/>
                  <p:cNvSpPr txBox="1">
                    <a:spLocks noRot="1" noChangeAspect="1" noMove="1" noResize="1" noEditPoints="1" noAdjustHandles="1" noChangeArrowheads="1" noChangeShapeType="1" noTextEdit="1"/>
                  </p:cNvSpPr>
                  <p:nvPr/>
                </p:nvSpPr>
                <p:spPr>
                  <a:xfrm>
                    <a:off x="6038460" y="3363427"/>
                    <a:ext cx="3217194" cy="573427"/>
                  </a:xfrm>
                  <a:prstGeom prst="rect">
                    <a:avLst/>
                  </a:prstGeom>
                  <a:blipFill rotWithShape="0">
                    <a:blip r:embed="rId7"/>
                    <a:stretch>
                      <a:fillRect l="-382" t="-1064" b="-7447"/>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436666"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629325" y="2834251"/>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156495" y="2324895"/>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920924" y="2826121"/>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99644" y="2443919"/>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99644" y="2443919"/>
                <a:ext cx="3182064" cy="340633"/>
              </a:xfrm>
              <a:prstGeom prst="rect">
                <a:avLst/>
              </a:prstGeom>
              <a:blipFill rotWithShape="0">
                <a:blip r:embed="rId14"/>
                <a:stretch>
                  <a:fillRect b="-1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841567" y="2005147"/>
                <a:ext cx="2046138" cy="307777"/>
              </a:xfrm>
              <a:prstGeom prst="rect">
                <a:avLst/>
              </a:prstGeom>
            </p:spPr>
            <p:txBody>
              <a:bodyPr wrap="none">
                <a:spAutoFit/>
              </a:bodyPr>
              <a:lstStyle/>
              <a:p>
                <a:pPr>
                  <a:spcAft>
                    <a:spcPts val="0"/>
                  </a:spcAft>
                </a:pPr>
                <a:r>
                  <a:rPr lang="fr-FR" sz="1400" b="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a:t>(</a:t>
                </a:r>
                <a:r>
                  <a:rPr lang="fr-FR" sz="1400" b="1" dirty="0" err="1">
                    <a:solidFill>
                      <a:srgbClr val="000000"/>
                    </a:solidFill>
                    <a:ea typeface="宋体" panose="02010600030101010101" pitchFamily="2" charset="-122"/>
                    <a:cs typeface="Times New Roman" panose="02020603050405020304" pitchFamily="18" charset="0"/>
                  </a:rPr>
                  <a:t>e.g</a:t>
                </a:r>
                <a:r>
                  <a:rPr lang="fr-FR" sz="1400" b="1" dirty="0">
                    <a:solidFill>
                      <a:srgbClr val="000000"/>
                    </a:solidFill>
                    <a:ea typeface="宋体" panose="02010600030101010101" pitchFamily="2" charset="-122"/>
                    <a:cs typeface="Times New Roman" panose="02020603050405020304" pitchFamily="18" charset="0"/>
                  </a:rPr>
                  <a:t>. </a:t>
                </a:r>
                <a14:m>
                  <m:oMath xmlns:m="http://schemas.openxmlformats.org/officeDocument/2006/math">
                    <m: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t>𝟏𝟎𝟎</m:t>
                    </m:r>
                    <m:sSub>
                      <m:sSubPr>
                        <m:ctrlP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t>𝒓𝒐𝒕𝒂𝒕𝒊𝒐𝒏</m:t>
                        </m:r>
                      </m:sub>
                    </m:sSub>
                    <m:r>
                      <a:rPr lang="fr-FR" sz="1400" b="1"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fr-FR" sz="1400" b="1"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𝟏</m:t>
                    </m:r>
                    <m:r>
                      <a:rPr lang="fr-FR" sz="1400" b="1"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𝒔</m:t>
                    </m:r>
                  </m:oMath>
                </a14:m>
                <a:r>
                  <a:rPr lang="en-US" sz="1400" b="1" dirty="0">
                    <a:latin typeface="Times New Roman" panose="02020603050405020304" pitchFamily="18" charset="0"/>
                    <a:ea typeface="宋体" panose="02010600030101010101" pitchFamily="2" charset="-122"/>
                  </a:rPr>
                  <a:t>)</a:t>
                </a:r>
              </a:p>
            </p:txBody>
          </p:sp>
        </mc:Choice>
        <mc:Fallback xmlns="">
          <p:sp>
            <p:nvSpPr>
              <p:cNvPr id="2" name="Rectangle 1"/>
              <p:cNvSpPr>
                <a:spLocks noRot="1" noChangeAspect="1" noMove="1" noResize="1" noEditPoints="1" noAdjustHandles="1" noChangeArrowheads="1" noChangeShapeType="1" noTextEdit="1"/>
              </p:cNvSpPr>
              <p:nvPr/>
            </p:nvSpPr>
            <p:spPr>
              <a:xfrm>
                <a:off x="1841567" y="2005147"/>
                <a:ext cx="2046138" cy="307777"/>
              </a:xfrm>
              <a:prstGeom prst="rect">
                <a:avLst/>
              </a:prstGeom>
              <a:blipFill rotWithShape="0">
                <a:blip r:embed="rId15"/>
                <a:stretch>
                  <a:fillRect l="-893" t="-6000" b="-22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7465547" y="1968377"/>
                <a:ext cx="2367828" cy="307777"/>
              </a:xfrm>
              <a:prstGeom prst="rect">
                <a:avLst/>
              </a:prstGeom>
            </p:spPr>
            <p:txBody>
              <a:bodyPr wrap="none">
                <a:spAutoFit/>
              </a:bodyPr>
              <a:lstStyle/>
              <a:p>
                <a:pPr>
                  <a:spcAft>
                    <a:spcPts val="0"/>
                  </a:spcAft>
                </a:pPr>
                <a:r>
                  <a:rPr lang="fr-FR" sz="1400" b="1" dirty="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a:t>(</a:t>
                </a:r>
                <a:r>
                  <a:rPr lang="fr-FR" sz="1400" b="1" dirty="0" err="1">
                    <a:solidFill>
                      <a:srgbClr val="000000"/>
                    </a:solidFill>
                    <a:ea typeface="宋体" panose="02010600030101010101" pitchFamily="2" charset="-122"/>
                    <a:cs typeface="Times New Roman" panose="02020603050405020304" pitchFamily="18" charset="0"/>
                  </a:rPr>
                  <a:t>e.g</a:t>
                </a:r>
                <a:r>
                  <a:rPr lang="fr-FR" sz="1400" b="1" dirty="0">
                    <a:solidFill>
                      <a:srgbClr val="000000"/>
                    </a:solidFill>
                    <a:ea typeface="宋体" panose="02010600030101010101" pitchFamily="2" charset="-122"/>
                    <a:cs typeface="Times New Roman" panose="02020603050405020304" pitchFamily="18" charset="0"/>
                  </a:rPr>
                  <a:t>. </a:t>
                </a:r>
                <a14:m>
                  <m:oMath xmlns:m="http://schemas.openxmlformats.org/officeDocument/2006/math">
                    <m:sSub>
                      <m:sSubPr>
                        <m:ctrlP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1" i="1" dirty="0">
                            <a:solidFill>
                              <a:srgbClr val="000000"/>
                            </a:solidFill>
                            <a:latin typeface="Cambria Math" panose="02040503050406030204" pitchFamily="18" charset="0"/>
                            <a:ea typeface="宋体" panose="02010600030101010101" pitchFamily="2" charset="-122"/>
                            <a:cs typeface="Times New Roman" panose="02020603050405020304" pitchFamily="18" charset="0"/>
                          </a:rPr>
                          <m:t>𝒓𝒐𝒕𝒂𝒕𝒊𝒐𝒏</m:t>
                        </m:r>
                      </m:sub>
                    </m:sSub>
                    <m:r>
                      <a:rPr lang="fr-FR" sz="1400" b="1" i="1" dirty="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r>
                      <a:rPr lang="fr-FR" sz="1400" b="1" i="1" dirty="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𝟔𝟒</m:t>
                    </m:r>
                    <m:r>
                      <a:rPr lang="fr-FR" sz="1400" b="1"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fr-FR" sz="1400" b="1"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𝟎</m:t>
                    </m:r>
                    <m:r>
                      <a:rPr lang="fr-FR" sz="1400" b="1"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fr-FR" sz="1400" b="1"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𝟏</m:t>
                    </m:r>
                    <m:r>
                      <a:rPr lang="fr-FR" sz="1400" b="1"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𝒎</m:t>
                    </m:r>
                    <m:r>
                      <a:rPr lang="fr-FR" sz="1400" b="1"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𝒔</m:t>
                    </m:r>
                  </m:oMath>
                </a14:m>
                <a:r>
                  <a:rPr lang="en-US" sz="1400" b="1" dirty="0">
                    <a:latin typeface="Times New Roman" panose="02020603050405020304" pitchFamily="18" charset="0"/>
                    <a:ea typeface="宋体" panose="02010600030101010101" pitchFamily="2" charset="-122"/>
                  </a:rPr>
                  <a:t>)</a:t>
                </a:r>
              </a:p>
            </p:txBody>
          </p:sp>
        </mc:Choice>
        <mc:Fallback xmlns="">
          <p:sp>
            <p:nvSpPr>
              <p:cNvPr id="55" name="Rectangle 54"/>
              <p:cNvSpPr>
                <a:spLocks noRot="1" noChangeAspect="1" noMove="1" noResize="1" noEditPoints="1" noAdjustHandles="1" noChangeArrowheads="1" noChangeShapeType="1" noTextEdit="1"/>
              </p:cNvSpPr>
              <p:nvPr/>
            </p:nvSpPr>
            <p:spPr>
              <a:xfrm>
                <a:off x="7465547" y="1968377"/>
                <a:ext cx="2367828" cy="307777"/>
              </a:xfrm>
              <a:prstGeom prst="rect">
                <a:avLst/>
              </a:prstGeom>
              <a:blipFill rotWithShape="0">
                <a:blip r:embed="rId16"/>
                <a:stretch>
                  <a:fillRect l="-773" t="-6000" b="-22000"/>
                </a:stretch>
              </a:blipFill>
            </p:spPr>
            <p:txBody>
              <a:bodyPr/>
              <a:lstStyle/>
              <a:p>
                <a:r>
                  <a:rPr lang="fr-FR">
                    <a:noFill/>
                  </a:rPr>
                  <a:t> </a:t>
                </a:r>
              </a:p>
            </p:txBody>
          </p:sp>
        </mc:Fallback>
      </mc:AlternateContent>
      <p:grpSp>
        <p:nvGrpSpPr>
          <p:cNvPr id="48" name="Groupe 47"/>
          <p:cNvGrpSpPr/>
          <p:nvPr/>
        </p:nvGrpSpPr>
        <p:grpSpPr>
          <a:xfrm>
            <a:off x="736079" y="1140744"/>
            <a:ext cx="11442701" cy="1184277"/>
            <a:chOff x="736079" y="1382097"/>
            <a:chExt cx="11442701" cy="1184277"/>
          </a:xfrm>
        </p:grpSpPr>
        <mc:AlternateContent xmlns:mc="http://schemas.openxmlformats.org/markup-compatibility/2006" xmlns:a14="http://schemas.microsoft.com/office/drawing/2010/main">
          <mc:Choice Requires="a14">
            <p:sp>
              <p:nvSpPr>
                <p:cNvPr id="52" name="ZoneTexte 51"/>
                <p:cNvSpPr txBox="1"/>
                <p:nvPr/>
              </p:nvSpPr>
              <p:spPr>
                <a:xfrm>
                  <a:off x="736079" y="1382097"/>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a:t>
                  </a:r>
                </a:p>
                <a:p>
                  <a:pPr marL="800100" lvl="1" indent="-342900">
                    <a:buFont typeface="Arial" panose="020B0604020202020204" pitchFamily="34" charset="0"/>
                    <a:buChar char="•"/>
                  </a:pPr>
                  <a:r>
                    <a:rPr lang="fr-FR" sz="2000" dirty="0"/>
                    <a:t>Rotor exhibe vibrations synchrones et son orbite ne change pas durant certaines période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21" name="ZoneTexte 20"/>
                <p:cNvSpPr txBox="1">
                  <a:spLocks noRot="1" noChangeAspect="1" noMove="1" noResize="1" noEditPoints="1" noAdjustHandles="1" noChangeArrowheads="1" noChangeShapeType="1" noTextEdit="1"/>
                </p:cNvSpPr>
                <p:nvPr/>
              </p:nvSpPr>
              <p:spPr>
                <a:xfrm>
                  <a:off x="736079" y="1382097"/>
                  <a:ext cx="11442701" cy="707886"/>
                </a:xfrm>
                <a:prstGeom prst="rect">
                  <a:avLst/>
                </a:prstGeom>
                <a:blipFill rotWithShape="0">
                  <a:blip r:embed="rId17"/>
                  <a:stretch>
                    <a:fillRect l="-479" t="-4310" b="-14655"/>
                  </a:stretch>
                </a:blipFill>
              </p:spPr>
              <p:txBody>
                <a:bodyPr/>
                <a:lstStyle/>
                <a:p>
                  <a:r>
                    <a:rPr lang="fr-FR">
                      <a:noFill/>
                    </a:rPr>
                    <a:t> </a:t>
                  </a:r>
                </a:p>
              </p:txBody>
            </p:sp>
          </mc:Fallback>
        </mc:AlternateContent>
        <p:sp>
          <p:nvSpPr>
            <p:cNvPr id="53" name="Flèche droite 52"/>
            <p:cNvSpPr/>
            <p:nvPr/>
          </p:nvSpPr>
          <p:spPr>
            <a:xfrm>
              <a:off x="3788071" y="215332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4" name="Rectangle 53"/>
                <p:cNvSpPr/>
                <p:nvPr/>
              </p:nvSpPr>
              <p:spPr>
                <a:xfrm>
                  <a:off x="4613261" y="2102401"/>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7" name="Rectangle 6"/>
                <p:cNvSpPr>
                  <a:spLocks noRot="1" noChangeAspect="1" noMove="1" noResize="1" noEditPoints="1" noAdjustHandles="1" noChangeArrowheads="1" noChangeShapeType="1" noTextEdit="1"/>
                </p:cNvSpPr>
                <p:nvPr/>
              </p:nvSpPr>
              <p:spPr>
                <a:xfrm>
                  <a:off x="4613261" y="2102401"/>
                  <a:ext cx="3186834" cy="463973"/>
                </a:xfrm>
                <a:prstGeom prst="rect">
                  <a:avLst/>
                </a:prstGeom>
                <a:blipFill rotWithShape="0">
                  <a:blip r:embed="rId18"/>
                  <a:stretch>
                    <a:fillRect l="-2103" t="-5263" b="-10526"/>
                  </a:stretch>
                </a:blipFill>
              </p:spPr>
              <p:txBody>
                <a:bodyPr/>
                <a:lstStyle/>
                <a:p>
                  <a:r>
                    <a:rPr lang="fr-FR">
                      <a:noFill/>
                    </a:rPr>
                    <a:t> </a:t>
                  </a:r>
                </a:p>
              </p:txBody>
            </p:sp>
          </mc:Fallback>
        </mc:AlternateContent>
      </p:gr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2" grpId="0"/>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pour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baseline="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ΔT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𝐶</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e>
                                <m:sub>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th</m:t>
                                  </m:r>
                                </m:sub>
                              </m:sSub>
                            </m:oMath>
                          </a14:m>
                          <a:endParaRPr lang="fr-FR" sz="1200" b="0"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90684049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 name="Rectangle 7"/>
          <p:cNvSpPr/>
          <p:nvPr/>
        </p:nvSpPr>
        <p:spPr>
          <a:xfrm>
            <a:off x="736079" y="2656382"/>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309106" y="2804275"/>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sp>
        <p:nvSpPr>
          <p:cNvPr id="28" name="Rectangle 27"/>
          <p:cNvSpPr/>
          <p:nvPr/>
        </p:nvSpPr>
        <p:spPr>
          <a:xfrm>
            <a:off x="736079" y="6187339"/>
            <a:ext cx="8100872" cy="369332"/>
          </a:xfrm>
          <a:prstGeom prst="rect">
            <a:avLst/>
          </a:prstGeom>
        </p:spPr>
        <p:txBody>
          <a:bodyPr wrap="none">
            <a:spAutoFit/>
          </a:bodyPr>
          <a:lstStyle/>
          <a:p>
            <a:pPr marL="342900" indent="-342900">
              <a:buFont typeface="Wingdings" panose="05000000000000000000" pitchFamily="2" charset="2"/>
              <a:buChar char="q"/>
            </a:pPr>
            <a:r>
              <a:rPr lang="fr-FR" dirty="0" smtClean="0"/>
              <a:t>Confronter la difficulté du multi-échelle en temps (</a:t>
            </a:r>
            <a:r>
              <a:rPr lang="fr-FR" b="1" dirty="0" smtClean="0"/>
              <a:t>réduction le temps de calcul</a:t>
            </a:r>
            <a:r>
              <a:rPr lang="fr-FR" dirty="0" smtClean="0"/>
              <a:t>)</a:t>
            </a:r>
            <a:endParaRPr lang="fr-FR" dirty="0"/>
          </a:p>
        </p:txBody>
      </p:sp>
      <p:grpSp>
        <p:nvGrpSpPr>
          <p:cNvPr id="13" name="Groupe 12"/>
          <p:cNvGrpSpPr/>
          <p:nvPr/>
        </p:nvGrpSpPr>
        <p:grpSpPr>
          <a:xfrm>
            <a:off x="859018" y="3097185"/>
            <a:ext cx="3848473" cy="2667342"/>
            <a:chOff x="859018" y="3097185"/>
            <a:chExt cx="3848473" cy="2667342"/>
          </a:xfrm>
        </p:grpSpPr>
        <p:grpSp>
          <p:nvGrpSpPr>
            <p:cNvPr id="25" name="Groupe 24"/>
            <p:cNvGrpSpPr/>
            <p:nvPr/>
          </p:nvGrpSpPr>
          <p:grpSpPr>
            <a:xfrm>
              <a:off x="1205436" y="3132773"/>
              <a:ext cx="3502055" cy="2631754"/>
              <a:chOff x="104334" y="3697122"/>
              <a:chExt cx="3053226" cy="2294464"/>
            </a:xfrm>
          </p:grpSpPr>
          <p:pic>
            <p:nvPicPr>
              <p:cNvPr id="26" name="Imag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5754816" y="2517521"/>
            <a:ext cx="4433400" cy="3396538"/>
            <a:chOff x="5754816" y="2517521"/>
            <a:chExt cx="4433400" cy="3396538"/>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p:sp>
          <p:nvSpPr>
            <p:cNvPr id="16" name="ZoneTexte 15"/>
            <p:cNvSpPr txBox="1"/>
            <p:nvPr/>
          </p:nvSpPr>
          <p:spPr>
            <a:xfrm>
              <a:off x="6386936" y="2517521"/>
              <a:ext cx="3462551" cy="369332"/>
            </a:xfrm>
            <a:prstGeom prst="rect">
              <a:avLst/>
            </a:prstGeom>
            <a:noFill/>
          </p:spPr>
          <p:txBody>
            <a:bodyPr wrap="none" rtlCol="0">
              <a:spAutoFit/>
            </a:bodyPr>
            <a:lstStyle/>
            <a:p>
              <a:r>
                <a:rPr lang="fr-FR" dirty="0" smtClean="0"/>
                <a:t>Flux thermique instantané au rotor</a:t>
              </a:r>
              <a:endParaRPr lang="fr-FR" dirty="0"/>
            </a:p>
          </p:txBody>
        </p:sp>
      </p:grpSp>
      <p:pic>
        <p:nvPicPr>
          <p:cNvPr id="53" name="Image 52"/>
          <p:cNvPicPr>
            <a:picLocks noChangeAspect="1"/>
          </p:cNvPicPr>
          <p:nvPr/>
        </p:nvPicPr>
        <p:blipFill>
          <a:blip r:embed="rId18"/>
          <a:stretch>
            <a:fillRect/>
          </a:stretch>
        </p:blipFill>
        <p:spPr>
          <a:xfrm>
            <a:off x="5754816" y="2584125"/>
            <a:ext cx="4558706" cy="3322852"/>
          </a:xfrm>
          <a:prstGeom prst="rect">
            <a:avLst/>
          </a:prstGeom>
        </p:spPr>
      </p:pic>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a:t>
                  </a:r>
                  <a:r>
                    <a:rPr lang="fr-FR" sz="1600" dirty="0" smtClean="0">
                      <a:solidFill>
                        <a:schemeClr val="tx1"/>
                      </a:solidFill>
                    </a:rPr>
                    <a:t>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p:sp>
        <p:nvSpPr>
          <p:cNvPr id="8" name="ZoneTexte 7"/>
          <p:cNvSpPr txBox="1"/>
          <p:nvPr/>
        </p:nvSpPr>
        <p:spPr>
          <a:xfrm>
            <a:off x="499734" y="4983652"/>
            <a:ext cx="6785512" cy="369332"/>
          </a:xfrm>
          <a:prstGeom prst="rect">
            <a:avLst/>
          </a:prstGeom>
          <a:noFill/>
        </p:spPr>
        <p:txBody>
          <a:bodyPr wrap="none" rtlCol="0">
            <a:spAutoFit/>
          </a:bodyPr>
          <a:lstStyle/>
          <a:p>
            <a:pPr marL="285750" indent="-285750">
              <a:buFont typeface="Arial" panose="020B0604020202020204" pitchFamily="34" charset="0"/>
              <a:buChar char="•"/>
            </a:pPr>
            <a:r>
              <a:rPr lang="fr-FR" dirty="0"/>
              <a:t>Arbre creux </a:t>
            </a:r>
            <a:r>
              <a:rPr lang="fr-FR" dirty="0" smtClean="0"/>
              <a:t> :  Diamètre extérieur 45mm; Diamètre intérieur 35mm</a:t>
            </a:r>
          </a:p>
        </p:txBody>
      </p:sp>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5"/>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 </a:t>
            </a:r>
            <a:r>
              <a:rPr lang="fr-FR" sz="3200" dirty="0" smtClean="0">
                <a:cs typeface="Arial" panose="020B0604020202020204" pitchFamily="34" charset="0"/>
              </a:rPr>
              <a:t>aux limites thermique</a:t>
            </a:r>
            <a:endParaRPr lang="fr-FR" sz="3200" dirty="0">
              <a:cs typeface="Arial" panose="020B0604020202020204" pitchFamily="34" charset="0"/>
            </a:endParaRPr>
          </a:p>
        </p:txBody>
      </p:sp>
      <p:grpSp>
        <p:nvGrpSpPr>
          <p:cNvPr id="54" name="Groupe 53"/>
          <p:cNvGrpSpPr/>
          <p:nvPr/>
        </p:nvGrpSpPr>
        <p:grpSpPr>
          <a:xfrm>
            <a:off x="7124461" y="2221501"/>
            <a:ext cx="4563949" cy="2624347"/>
            <a:chOff x="465251" y="3678246"/>
            <a:chExt cx="4563949" cy="2624347"/>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523220"/>
                </a:xfrm>
                <a:prstGeom prst="rect">
                  <a:avLst/>
                </a:prstGeom>
                <a:solidFill>
                  <a:schemeClr val="bg1"/>
                </a:solidFill>
              </p:spPr>
              <p:txBody>
                <a:bodyPr wrap="square">
                  <a:spAutoFit/>
                </a:bodyPr>
                <a:lstStyle/>
                <a:p>
                  <a:pPr algn="ctr"/>
                  <a:r>
                    <a:rPr lang="fr-FR" sz="1400" dirty="0" smtClean="0">
                      <a:solidFill>
                        <a:schemeClr val="tx1"/>
                      </a:solidFill>
                    </a:rPr>
                    <a:t>Convection </a:t>
                  </a:r>
                  <a:r>
                    <a:rPr lang="fr-FR" sz="1400" b="1" dirty="0" smtClean="0">
                      <a:solidFill>
                        <a:schemeClr val="tx1"/>
                      </a:solidFill>
                    </a:rPr>
                    <a:t>naturelle</a:t>
                  </a:r>
                  <a:r>
                    <a:rPr lang="fr-FR" sz="1400" dirty="0" smtClean="0">
                      <a:solidFill>
                        <a:schemeClr val="tx1"/>
                      </a:solidFill>
                    </a:rPr>
                    <a:t/>
                  </a:r>
                  <a:br>
                    <a:rPr lang="fr-FR" sz="1400" dirty="0" smtClean="0">
                      <a:solidFill>
                        <a:schemeClr val="tx1"/>
                      </a:solidFill>
                    </a:rPr>
                  </a:br>
                  <a:r>
                    <a:rPr lang="fr-FR" sz="1400" dirty="0" smtClean="0">
                      <a:solidFill>
                        <a:schemeClr val="tx1"/>
                      </a:solidFill>
                    </a:rPr>
                    <a:t> </a:t>
                  </a:r>
                  <a14:m>
                    <m:oMath xmlns:m="http://schemas.openxmlformats.org/officeDocument/2006/math">
                      <m:sSub>
                        <m:sSubPr>
                          <m:ctrlPr>
                            <a:rPr lang="fr-FR" sz="1400" i="1" dirty="0">
                              <a:latin typeface="Cambria Math" panose="02040503050406030204" pitchFamily="18" charset="0"/>
                            </a:rPr>
                          </m:ctrlPr>
                        </m:sSubPr>
                        <m:e>
                          <m:r>
                            <a:rPr lang="fr-FR" sz="1400" i="1" dirty="0">
                              <a:latin typeface="Cambria Math" panose="02040503050406030204" pitchFamily="18" charset="0"/>
                            </a:rPr>
                            <m:t>𝐻</m:t>
                          </m:r>
                        </m:e>
                        <m:sub>
                          <m:r>
                            <a:rPr lang="fr-FR" sz="1400" i="1" dirty="0">
                              <a:latin typeface="Cambria Math" panose="02040503050406030204" pitchFamily="18" charset="0"/>
                            </a:rPr>
                            <m:t>𝑐</m:t>
                          </m:r>
                        </m:sub>
                      </m:sSub>
                      <m:r>
                        <a:rPr lang="fr-FR" sz="1400" i="1" dirty="0">
                          <a:latin typeface="Cambria Math" panose="02040503050406030204" pitchFamily="18" charset="0"/>
                        </a:rPr>
                        <m:t>=</m:t>
                      </m:r>
                      <m:r>
                        <a:rPr lang="fr-FR" sz="1400" b="0" i="1" dirty="0" smtClean="0">
                          <a:latin typeface="Cambria Math" panose="02040503050406030204" pitchFamily="18" charset="0"/>
                        </a:rPr>
                        <m:t>1</m:t>
                      </m:r>
                      <m:r>
                        <a:rPr lang="fr-FR" sz="1400" i="1" dirty="0">
                          <a:latin typeface="Cambria Math" panose="02040503050406030204" pitchFamily="18" charset="0"/>
                        </a:rPr>
                        <m:t>0 </m:t>
                      </m:r>
                      <m:r>
                        <a:rPr lang="fr-FR" sz="1400" i="1" dirty="0">
                          <a:latin typeface="Cambria Math" panose="02040503050406030204" pitchFamily="18" charset="0"/>
                        </a:rPr>
                        <m:t>𝑊</m:t>
                      </m:r>
                      <m:r>
                        <a:rPr lang="fr-FR" sz="1400" i="1" dirty="0">
                          <a:latin typeface="Cambria Math" panose="02040503050406030204" pitchFamily="18" charset="0"/>
                        </a:rPr>
                        <m:t>·</m:t>
                      </m:r>
                      <m:sSup>
                        <m:sSupPr>
                          <m:ctrlPr>
                            <a:rPr lang="fr-FR" sz="1400" i="1" dirty="0">
                              <a:latin typeface="Cambria Math" panose="02040503050406030204" pitchFamily="18" charset="0"/>
                            </a:rPr>
                          </m:ctrlPr>
                        </m:sSupPr>
                        <m:e>
                          <m:r>
                            <a:rPr lang="fr-FR" sz="1400" i="1" dirty="0">
                              <a:latin typeface="Cambria Math" panose="02040503050406030204" pitchFamily="18" charset="0"/>
                            </a:rPr>
                            <m:t>𝑚</m:t>
                          </m:r>
                        </m:e>
                        <m:sup>
                          <m:r>
                            <a:rPr lang="fr-FR" sz="1400" i="1" dirty="0">
                              <a:latin typeface="Cambria Math" panose="02040503050406030204" pitchFamily="18" charset="0"/>
                            </a:rPr>
                            <m:t>−2</m:t>
                          </m:r>
                        </m:sup>
                      </m:sSup>
                      <m:r>
                        <a:rPr lang="fr-FR" sz="1400" i="1" dirty="0">
                          <a:latin typeface="Cambria Math" panose="02040503050406030204" pitchFamily="18" charset="0"/>
                        </a:rPr>
                        <m:t>·</m:t>
                      </m:r>
                      <m:sSup>
                        <m:sSupPr>
                          <m:ctrlPr>
                            <a:rPr lang="fr-FR" sz="1400" i="1" dirty="0">
                              <a:latin typeface="Cambria Math" panose="02040503050406030204" pitchFamily="18" charset="0"/>
                            </a:rPr>
                          </m:ctrlPr>
                        </m:sSupPr>
                        <m:e>
                          <m:r>
                            <a:rPr lang="fr-FR" sz="1400" i="1" dirty="0">
                              <a:latin typeface="Cambria Math" panose="02040503050406030204" pitchFamily="18" charset="0"/>
                            </a:rPr>
                            <m:t>𝐾</m:t>
                          </m:r>
                        </m:e>
                        <m:sup>
                          <m:r>
                            <a:rPr lang="fr-FR" sz="1400" i="1" dirty="0">
                              <a:latin typeface="Cambria Math" panose="02040503050406030204" pitchFamily="18" charset="0"/>
                            </a:rPr>
                            <m:t>−1</m:t>
                          </m:r>
                        </m:sup>
                      </m:sSup>
                    </m:oMath>
                  </a14:m>
                  <a:r>
                    <a:rPr lang="fr-FR" sz="1400"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495395"/>
              <a:ext cx="639702" cy="275691"/>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540212"/>
                </a:xfrm>
                <a:prstGeom prst="rect">
                  <a:avLst/>
                </a:prstGeom>
                <a:solidFill>
                  <a:schemeClr val="bg1"/>
                </a:solidFill>
              </p:spPr>
              <p:txBody>
                <a:bodyPr wrap="square">
                  <a:spAutoFit/>
                </a:bodyPr>
                <a:lstStyle/>
                <a:p>
                  <a:pPr algn="ctr"/>
                  <a:r>
                    <a:rPr lang="fr-FR" sz="1400" dirty="0" smtClean="0"/>
                    <a:t>Flux thermique moyen </a:t>
                  </a:r>
                  <a14:m>
                    <m:oMath xmlns:m="http://schemas.openxmlformats.org/officeDocument/2006/math">
                      <m:sSub>
                        <m:sSubPr>
                          <m:ctrlPr>
                            <a:rPr lang="fr-FR" sz="1400" i="1" dirty="0" smtClean="0">
                              <a:latin typeface="Cambria Math" panose="02040503050406030204" pitchFamily="18" charset="0"/>
                            </a:rPr>
                          </m:ctrlPr>
                        </m:sSubPr>
                        <m:e>
                          <m:r>
                            <a:rPr lang="fr-FR" sz="1400" i="1" dirty="0" smtClean="0">
                              <a:latin typeface="Cambria Math" panose="02040503050406030204" pitchFamily="18" charset="0"/>
                            </a:rPr>
                            <m:t>𝑄</m:t>
                          </m:r>
                        </m:e>
                        <m:sub>
                          <m:r>
                            <a:rPr lang="fr-FR" sz="1400" i="1" dirty="0" smtClean="0">
                              <a:latin typeface="Cambria Math" panose="02040503050406030204" pitchFamily="18" charset="0"/>
                            </a:rPr>
                            <m:t>𝑚𝑜𝑦</m:t>
                          </m:r>
                        </m:sub>
                      </m:sSub>
                    </m:oMath>
                  </a14:m>
                  <a:r>
                    <a:rPr lang="fr-FR" sz="1400" dirty="0" smtClean="0"/>
                    <a:t> </a:t>
                  </a:r>
                  <a:endParaRPr lang="fr-FR" sz="1400"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02512"/>
              <a:ext cx="762993" cy="276228"/>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99734" y="3678246"/>
              <a:ext cx="4529466" cy="338554"/>
            </a:xfrm>
            <a:prstGeom prst="rect">
              <a:avLst/>
            </a:prstGeom>
            <a:solidFill>
              <a:schemeClr val="bg1"/>
            </a:solidFill>
          </p:spPr>
          <p:txBody>
            <a:bodyPr wrap="square">
              <a:spAutoFit/>
            </a:bodyPr>
            <a:lstStyle/>
            <a:p>
              <a:pPr algn="ctr"/>
              <a:r>
                <a:rPr lang="fr-FR" sz="1600" b="1" dirty="0" smtClean="0"/>
                <a:t>Modèle thermique du coussinet</a:t>
              </a:r>
              <a:endParaRPr lang="fr-FR" sz="1600" b="1" dirty="0"/>
            </a:p>
          </p:txBody>
        </p:sp>
      </p:grpSp>
      <p:grpSp>
        <p:nvGrpSpPr>
          <p:cNvPr id="52" name="Groupe 51"/>
          <p:cNvGrpSpPr/>
          <p:nvPr/>
        </p:nvGrpSpPr>
        <p:grpSpPr>
          <a:xfrm>
            <a:off x="508543" y="2338235"/>
            <a:ext cx="5934050" cy="2589695"/>
            <a:chOff x="5024746" y="1241101"/>
            <a:chExt cx="5934050" cy="2781683"/>
          </a:xfrm>
          <a:solidFill>
            <a:schemeClr val="bg1"/>
          </a:solidFill>
        </p:grpSpPr>
        <p:grpSp>
          <p:nvGrpSpPr>
            <p:cNvPr id="53" name="Groupe 52"/>
            <p:cNvGrpSpPr/>
            <p:nvPr/>
          </p:nvGrpSpPr>
          <p:grpSpPr>
            <a:xfrm>
              <a:off x="5024746" y="1591218"/>
              <a:ext cx="5934050" cy="2431566"/>
              <a:chOff x="3456058" y="891284"/>
              <a:chExt cx="8376231" cy="2922340"/>
            </a:xfrm>
            <a:grpFill/>
          </p:grpSpPr>
          <p:grpSp>
            <p:nvGrpSpPr>
              <p:cNvPr id="57" name="Groupe 56"/>
              <p:cNvGrpSpPr/>
              <p:nvPr/>
            </p:nvGrpSpPr>
            <p:grpSpPr>
              <a:xfrm>
                <a:off x="3456058" y="891284"/>
                <a:ext cx="8376231" cy="2922340"/>
                <a:chOff x="3456058" y="891284"/>
                <a:chExt cx="8376231" cy="2922340"/>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531853"/>
                  <a:chOff x="1218025" y="-611819"/>
                  <a:chExt cx="2735474" cy="1531853"/>
                </a:xfrm>
                <a:grpFill/>
              </p:grpSpPr>
              <p:sp>
                <p:nvSpPr>
                  <p:cNvPr id="71" name="Rectangle 70"/>
                  <p:cNvSpPr/>
                  <p:nvPr/>
                </p:nvSpPr>
                <p:spPr>
                  <a:xfrm>
                    <a:off x="1218025" y="165129"/>
                    <a:ext cx="2130629" cy="754905"/>
                  </a:xfrm>
                  <a:prstGeom prst="rect">
                    <a:avLst/>
                  </a:prstGeom>
                  <a:grpFill/>
                </p:spPr>
                <p:txBody>
                  <a:bodyPr wrap="square">
                    <a:spAutoFit/>
                  </a:bodyPr>
                  <a:lstStyle/>
                  <a:p>
                    <a:pPr algn="ctr"/>
                    <a:r>
                      <a:rPr lang="en-US" sz="1600" dirty="0" err="1" smtClean="0"/>
                      <a:t>Température</a:t>
                    </a:r>
                    <a:r>
                      <a:rPr lang="en-US" sz="1600" dirty="0" smtClean="0"/>
                      <a:t> </a:t>
                    </a:r>
                    <a:r>
                      <a:rPr lang="en-US" sz="1600" dirty="0" err="1" smtClean="0"/>
                      <a:t>imposée</a:t>
                    </a:r>
                    <a:r>
                      <a:rPr lang="en-US" sz="1600" dirty="0" smtClean="0"/>
                      <a:t> 50°C</a:t>
                    </a:r>
                    <a:endParaRPr lang="en-US" sz="1600"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6061032" y="1899879"/>
                  <a:ext cx="3203254" cy="1913745"/>
                  <a:chOff x="2154218" y="3800126"/>
                  <a:chExt cx="3203254" cy="1913745"/>
                </a:xfrm>
                <a:grpFill/>
              </p:grpSpPr>
              <mc:AlternateContent xmlns:mc="http://schemas.openxmlformats.org/markup-compatibility/2006" xmlns:a14="http://schemas.microsoft.com/office/drawing/2010/main">
                <mc:Choice Requires="a14">
                  <p:sp>
                    <p:nvSpPr>
                      <p:cNvPr id="69" name="Rectangle 68"/>
                      <p:cNvSpPr/>
                      <p:nvPr/>
                    </p:nvSpPr>
                    <p:spPr>
                      <a:xfrm>
                        <a:off x="2154218" y="4958966"/>
                        <a:ext cx="3203254" cy="754905"/>
                      </a:xfrm>
                      <a:prstGeom prst="rect">
                        <a:avLst/>
                      </a:prstGeom>
                      <a:grpFill/>
                    </p:spPr>
                    <p:txBody>
                      <a:bodyPr wrap="square">
                        <a:spAutoFit/>
                      </a:bodyPr>
                      <a:lstStyle/>
                      <a:p>
                        <a:pPr algn="ctr"/>
                        <a:r>
                          <a:rPr lang="fr-FR" sz="1600" dirty="0" smtClean="0"/>
                          <a:t>Convection</a:t>
                        </a:r>
                      </a:p>
                      <a:p>
                        <a:pPr algn="ctr"/>
                        <a14:m>
                          <m:oMathPara xmlns:m="http://schemas.openxmlformats.org/officeDocument/2006/math">
                            <m:oMathParaPr>
                              <m:jc m:val="centerGroup"/>
                            </m:oMathParaPr>
                            <m:oMath xmlns:m="http://schemas.openxmlformats.org/officeDocument/2006/math">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𝐻</m:t>
                                  </m:r>
                                </m:e>
                                <m:sub>
                                  <m:r>
                                    <a:rPr lang="fr-FR" sz="1600" b="0" i="1" dirty="0" smtClean="0">
                                      <a:latin typeface="Cambria Math" panose="02040503050406030204" pitchFamily="18" charset="0"/>
                                    </a:rPr>
                                    <m:t>𝑐</m:t>
                                  </m:r>
                                </m:sub>
                              </m:sSub>
                              <m:r>
                                <a:rPr lang="fr-FR" sz="1600" b="0" i="1" dirty="0">
                                  <a:latin typeface="Cambria Math" panose="02040503050406030204" pitchFamily="18" charset="0"/>
                                </a:rPr>
                                <m:t>=50</m:t>
                              </m:r>
                              <m:r>
                                <a:rPr lang="fr-FR" sz="1600" b="0" i="1" dirty="0" smtClean="0">
                                  <a:latin typeface="Cambria Math" panose="02040503050406030204" pitchFamily="18" charset="0"/>
                                </a:rPr>
                                <m:t> </m:t>
                              </m:r>
                              <m:r>
                                <a:rPr lang="fr-FR" sz="1600" b="0" i="1" dirty="0">
                                  <a:latin typeface="Cambria Math" panose="02040503050406030204" pitchFamily="18" charset="0"/>
                                </a:rPr>
                                <m:t>𝑊</m:t>
                              </m:r>
                              <m:r>
                                <a:rPr lang="fr-FR" sz="1600" b="0" i="1" dirty="0">
                                  <a:latin typeface="Cambria Math" panose="02040503050406030204" pitchFamily="18" charset="0"/>
                                </a:rPr>
                                <m:t>·</m:t>
                              </m:r>
                              <m:sSup>
                                <m:sSupPr>
                                  <m:ctrlPr>
                                    <a:rPr lang="fr-FR" sz="1600" i="1" dirty="0" smtClean="0">
                                      <a:latin typeface="Cambria Math" panose="02040503050406030204" pitchFamily="18" charset="0"/>
                                    </a:rPr>
                                  </m:ctrlPr>
                                </m:sSupPr>
                                <m:e>
                                  <m:r>
                                    <a:rPr lang="fr-FR" sz="1600" b="0" i="1" dirty="0">
                                      <a:latin typeface="Cambria Math" panose="02040503050406030204" pitchFamily="18" charset="0"/>
                                    </a:rPr>
                                    <m:t>𝑚</m:t>
                                  </m:r>
                                </m:e>
                                <m:sup>
                                  <m:r>
                                    <a:rPr lang="fr-FR" sz="1600" b="0" i="1" dirty="0">
                                      <a:latin typeface="Cambria Math" panose="02040503050406030204" pitchFamily="18" charset="0"/>
                                    </a:rPr>
                                    <m:t>−2</m:t>
                                  </m:r>
                                </m:sup>
                              </m:sSup>
                              <m:r>
                                <a:rPr lang="fr-FR" sz="1600" b="0" i="1" dirty="0">
                                  <a:latin typeface="Cambria Math" panose="02040503050406030204" pitchFamily="18" charset="0"/>
                                </a:rPr>
                                <m:t>·</m:t>
                              </m:r>
                              <m:sSup>
                                <m:sSupPr>
                                  <m:ctrlPr>
                                    <a:rPr lang="fr-FR" sz="1600" i="1" dirty="0" smtClean="0">
                                      <a:latin typeface="Cambria Math" panose="02040503050406030204" pitchFamily="18" charset="0"/>
                                    </a:rPr>
                                  </m:ctrlPr>
                                </m:sSupPr>
                                <m:e>
                                  <m:r>
                                    <a:rPr lang="fr-FR" sz="1600" b="0" i="1" dirty="0">
                                      <a:latin typeface="Cambria Math" panose="02040503050406030204" pitchFamily="18" charset="0"/>
                                    </a:rPr>
                                    <m:t>𝐾</m:t>
                                  </m:r>
                                </m:e>
                                <m:sup>
                                  <m:r>
                                    <a:rPr lang="fr-FR" sz="1600" b="0" i="1" dirty="0">
                                      <a:latin typeface="Cambria Math" panose="02040503050406030204" pitchFamily="18" charset="0"/>
                                    </a:rPr>
                                    <m:t>−1</m:t>
                                  </m:r>
                                </m:sup>
                              </m:sSup>
                            </m:oMath>
                          </m:oMathPara>
                        </a14:m>
                        <a:endParaRPr lang="fr-FR" sz="1600" dirty="0"/>
                      </a:p>
                    </p:txBody>
                  </p:sp>
                </mc:Choice>
                <mc:Fallback xmlns="">
                  <p:sp>
                    <p:nvSpPr>
                      <p:cNvPr id="69" name="Rectangle 68"/>
                      <p:cNvSpPr>
                        <a:spLocks noRot="1" noChangeAspect="1" noMove="1" noResize="1" noEditPoints="1" noAdjustHandles="1" noChangeArrowheads="1" noChangeShapeType="1" noTextEdit="1"/>
                      </p:cNvSpPr>
                      <p:nvPr/>
                    </p:nvSpPr>
                    <p:spPr>
                      <a:xfrm>
                        <a:off x="2154218" y="4958966"/>
                        <a:ext cx="3203254" cy="754905"/>
                      </a:xfrm>
                      <a:prstGeom prst="rect">
                        <a:avLst/>
                      </a:prstGeom>
                      <a:blipFill rotWithShape="0">
                        <a:blip r:embed="rId8"/>
                        <a:stretch>
                          <a:fillRect t="-3125"/>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755846" y="3800126"/>
                    <a:ext cx="49695"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20712"/>
                  <a:chOff x="2200438" y="-20788"/>
                  <a:chExt cx="2848611" cy="820712"/>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20712"/>
                      </a:xfrm>
                      <a:prstGeom prst="rect">
                        <a:avLst/>
                      </a:prstGeom>
                      <a:grpFill/>
                    </p:spPr>
                    <p:txBody>
                      <a:bodyPr wrap="square">
                        <a:spAutoFit/>
                      </a:bodyPr>
                      <a:lstStyle/>
                      <a:p>
                        <a:pPr algn="ctr"/>
                        <a:r>
                          <a:rPr lang="fr-FR" sz="1600" dirty="0" smtClean="0"/>
                          <a:t>Flux thermique moyen </a:t>
                        </a: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𝑄</m:t>
                                </m:r>
                              </m:e>
                              <m:sub>
                                <m:r>
                                  <a:rPr lang="fr-FR" sz="1600" b="0" i="1" smtClean="0">
                                    <a:latin typeface="Cambria Math" panose="02040503050406030204" pitchFamily="18" charset="0"/>
                                  </a:rPr>
                                  <m:t>𝑚𝑜𝑦</m:t>
                                </m:r>
                              </m:sub>
                            </m:sSub>
                          </m:oMath>
                        </a14:m>
                        <a:endParaRPr lang="fr-FR" sz="14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389569"/>
                    <a:ext cx="599233" cy="358546"/>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1"/>
                  <a:ext cx="1815885" cy="1271951"/>
                  <a:chOff x="1646125" y="-2275015"/>
                  <a:chExt cx="1815885" cy="1271951"/>
                </a:xfrm>
                <a:grpFill/>
              </p:grpSpPr>
              <p:sp>
                <p:nvSpPr>
                  <p:cNvPr id="65" name="Rectangle 64"/>
                  <p:cNvSpPr/>
                  <p:nvPr/>
                </p:nvSpPr>
                <p:spPr>
                  <a:xfrm>
                    <a:off x="1646125" y="-1757970"/>
                    <a:ext cx="1815885" cy="754906"/>
                  </a:xfrm>
                  <a:prstGeom prst="rect">
                    <a:avLst/>
                  </a:prstGeom>
                  <a:grpFill/>
                </p:spPr>
                <p:txBody>
                  <a:bodyPr wrap="square">
                    <a:spAutoFit/>
                  </a:bodyPr>
                  <a:lstStyle/>
                  <a:p>
                    <a:pPr algn="ctr"/>
                    <a:r>
                      <a:rPr lang="en-US" sz="1600" dirty="0" err="1"/>
                      <a:t>Paroi</a:t>
                    </a:r>
                    <a:r>
                      <a:rPr lang="en-US" sz="1600" dirty="0"/>
                      <a:t> </a:t>
                    </a:r>
                    <a:r>
                      <a:rPr lang="en-US" sz="1600" dirty="0" err="1"/>
                      <a:t>adiabatique</a:t>
                    </a:r>
                    <a:endParaRPr lang="en-US" sz="1600" dirty="0"/>
                  </a:p>
                </p:txBody>
              </p:sp>
              <p:cxnSp>
                <p:nvCxnSpPr>
                  <p:cNvPr id="66" name="Connecteur droit avec flèche 65"/>
                  <p:cNvCxnSpPr>
                    <a:stCxn id="65" idx="0"/>
                  </p:cNvCxnSpPr>
                  <p:nvPr/>
                </p:nvCxnSpPr>
                <p:spPr>
                  <a:xfrm flipV="1">
                    <a:off x="2554068" y="-2275015"/>
                    <a:ext cx="170612" cy="517044"/>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7335008" y="1241101"/>
              <a:ext cx="2717416" cy="363653"/>
            </a:xfrm>
            <a:prstGeom prst="rect">
              <a:avLst/>
            </a:prstGeom>
            <a:grpFill/>
          </p:spPr>
          <p:txBody>
            <a:bodyPr wrap="square">
              <a:spAutoFit/>
            </a:bodyPr>
            <a:lstStyle/>
            <a:p>
              <a:pPr algn="ctr"/>
              <a:r>
                <a:rPr lang="fr-FR" sz="1600" b="1" dirty="0" smtClean="0"/>
                <a:t>Modèle thermique du rotor</a:t>
              </a:r>
              <a:endParaRPr lang="fr-FR" sz="1600" b="1" dirty="0"/>
            </a:p>
          </p:txBody>
        </p:sp>
      </p:gr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a:t>
            </a:r>
            <a:r>
              <a:rPr lang="fr-FR" sz="3200" dirty="0" smtClean="0">
                <a:cs typeface="Arial" panose="020B0604020202020204" pitchFamily="34" charset="0"/>
              </a:rPr>
              <a:t>simulation</a:t>
            </a:r>
            <a:endParaRPr lang="fr-FR" sz="3200" dirty="0">
              <a:cs typeface="Arial" panose="020B0604020202020204" pitchFamily="34" charset="0"/>
            </a:endParaRPr>
          </a:p>
        </p:txBody>
      </p:sp>
      <p:sp>
        <p:nvSpPr>
          <p:cNvPr id="19" name="Rectangle 18"/>
          <p:cNvSpPr/>
          <p:nvPr/>
        </p:nvSpPr>
        <p:spPr>
          <a:xfrm>
            <a:off x="242410" y="1874139"/>
            <a:ext cx="5475484" cy="21988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tr/min</a:t>
            </a:r>
          </a:p>
          <a:p>
            <a:pPr marL="285750" indent="-285750">
              <a:buFont typeface="Arial" panose="020B0604020202020204" pitchFamily="34" charset="0"/>
              <a:buChar char="•"/>
            </a:pPr>
            <a:r>
              <a:rPr lang="fr-FR" dirty="0"/>
              <a:t>Balourd mécanique </a:t>
            </a:r>
            <a:r>
              <a:rPr lang="fr-FR" dirty="0" smtClean="0"/>
              <a:t>:  102.6 </a:t>
            </a:r>
            <a:r>
              <a:rPr lang="fr-FR" dirty="0"/>
              <a:t>g.mm @180</a:t>
            </a:r>
            <a:r>
              <a:rPr lang="fr-FR" dirty="0" smtClean="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Rotor à 4DDL avec la méthode de shooting</a:t>
            </a:r>
          </a:p>
          <a:p>
            <a:pPr marL="285750" indent="-285750">
              <a:buFont typeface="Arial" panose="020B0604020202020204" pitchFamily="34" charset="0"/>
              <a:buChar char="•"/>
            </a:pPr>
            <a:r>
              <a:rPr lang="fr-FR" dirty="0" smtClean="0"/>
              <a:t>Rotor à NDDL avec masse concentré et défaut de fibre neutre</a:t>
            </a:r>
            <a:endParaRPr lang="fr-FR" dirty="0"/>
          </a:p>
        </p:txBody>
      </p:sp>
      <mc:AlternateContent xmlns:mc="http://schemas.openxmlformats.org/markup-compatibility/2006">
        <mc:Choice xmlns:a14="http://schemas.microsoft.com/office/drawing/2010/main" Requires="a14">
          <p:sp>
            <p:nvSpPr>
              <p:cNvPr id="23" name="Rectangle 22"/>
              <p:cNvSpPr/>
              <p:nvPr/>
            </p:nvSpPr>
            <p:spPr>
              <a:xfrm>
                <a:off x="6093080" y="1874138"/>
                <a:ext cx="5797040"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r>
                  <a:rPr lang="fr-FR" dirty="0" smtClean="0"/>
                  <a:t>)</a:t>
                </a:r>
                <a:endParaRPr lang="fr-FR" dirty="0"/>
              </a:p>
            </p:txBody>
          </p:sp>
        </mc:Choice>
        <mc:Fallback>
          <p:sp>
            <p:nvSpPr>
              <p:cNvPr id="23" name="Rectangle 22"/>
              <p:cNvSpPr>
                <a:spLocks noRot="1" noChangeAspect="1" noMove="1" noResize="1" noEditPoints="1" noAdjustHandles="1" noChangeArrowheads="1" noChangeShapeType="1" noTextEdit="1"/>
              </p:cNvSpPr>
              <p:nvPr/>
            </p:nvSpPr>
            <p:spPr>
              <a:xfrm>
                <a:off x="6093080" y="1874138"/>
                <a:ext cx="5797040" cy="2198803"/>
              </a:xfrm>
              <a:prstGeom prst="rect">
                <a:avLst/>
              </a:prstGeom>
              <a:blipFill rotWithShape="0">
                <a:blip r:embed="rId3"/>
                <a:stretch>
                  <a:fillRect l="-736"/>
                </a:stretch>
              </a:blipFill>
            </p:spPr>
            <p:txBody>
              <a:bodyPr/>
              <a:lstStyle/>
              <a:p>
                <a:r>
                  <a:rPr lang="fr-FR">
                    <a:noFill/>
                  </a:rPr>
                  <a:t> </a:t>
                </a:r>
              </a:p>
            </p:txBody>
          </p:sp>
        </mc:Fallback>
      </mc:AlternateContent>
      <p:sp>
        <p:nvSpPr>
          <p:cNvPr id="56" name="Rectangle 55"/>
          <p:cNvSpPr/>
          <p:nvPr/>
        </p:nvSpPr>
        <p:spPr>
          <a:xfrm>
            <a:off x="3200400" y="4811404"/>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du démarrage n’est pas pris en compte</a:t>
            </a:r>
          </a:p>
          <a:p>
            <a:pPr algn="ctr"/>
            <a:r>
              <a:rPr lang="fr-FR" dirty="0" smtClean="0"/>
              <a:t>Comparaison uniquement à la vitesse nominale</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04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0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6122682" y="975215"/>
            <a:ext cx="5116454" cy="4551530"/>
            <a:chOff x="6122682" y="975215"/>
            <a:chExt cx="5116454" cy="4551530"/>
          </a:xfrm>
        </p:grpSpPr>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14241" t="3125" r="14495" b="4396"/>
            <a:stretch/>
          </p:blipFill>
          <p:spPr>
            <a:xfrm>
              <a:off x="6122682" y="1467701"/>
              <a:ext cx="4170556" cy="4059044"/>
            </a:xfrm>
            <a:prstGeom prst="rect">
              <a:avLst/>
            </a:prstGeom>
          </p:spPr>
        </p:pic>
        <p:sp>
          <p:nvSpPr>
            <p:cNvPr id="2" name="ZoneTexte 1"/>
            <p:cNvSpPr txBox="1"/>
            <p:nvPr/>
          </p:nvSpPr>
          <p:spPr>
            <a:xfrm>
              <a:off x="6132482" y="97521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t</a:t>
            </a:r>
            <a:r>
              <a:rPr lang="fr-FR" sz="3200" dirty="0" smtClean="0">
                <a:cs typeface="Arial" panose="020B0604020202020204" pitchFamily="34" charset="0"/>
              </a:rPr>
              <a:t>empérature au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1981955703"/>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Ellipse 13"/>
          <p:cNvSpPr/>
          <p:nvPr/>
        </p:nvSpPr>
        <p:spPr>
          <a:xfrm rot="20388519">
            <a:off x="7257183" y="2096123"/>
            <a:ext cx="2344973" cy="1966578"/>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9869490" y="2476180"/>
            <a:ext cx="1869807" cy="400110"/>
          </a:xfrm>
          <a:prstGeom prst="rect">
            <a:avLst/>
          </a:prstGeom>
          <a:noFill/>
        </p:spPr>
        <p:txBody>
          <a:bodyPr wrap="none" rtlCol="0">
            <a:spAutoFit/>
          </a:bodyPr>
          <a:lstStyle/>
          <a:p>
            <a:r>
              <a:rPr lang="fr-FR" sz="2000" b="1" dirty="0" smtClean="0"/>
              <a:t> </a:t>
            </a:r>
            <a:r>
              <a:rPr lang="fr-FR" sz="2000" dirty="0" smtClean="0"/>
              <a:t>température °C</a:t>
            </a:r>
            <a:endParaRPr lang="fr-FR" dirty="0"/>
          </a:p>
        </p:txBody>
      </p:sp>
      <p:cxnSp>
        <p:nvCxnSpPr>
          <p:cNvPr id="30" name="Connecteur droit avec flèche 29"/>
          <p:cNvCxnSpPr/>
          <p:nvPr/>
        </p:nvCxnSpPr>
        <p:spPr>
          <a:xfrm flipH="1">
            <a:off x="5797054" y="1247767"/>
            <a:ext cx="458603" cy="84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497882" cy="1992482"/>
            <a:chOff x="5587726" y="1512718"/>
            <a:chExt cx="6497882"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590925" y="1660378"/>
              <a:ext cx="6494683" cy="1631216"/>
            </a:xfrm>
            <a:prstGeom prst="rect">
              <a:avLst/>
            </a:prstGeom>
          </p:spPr>
          <p:txBody>
            <a:bodyPr wrap="square">
              <a:spAutoFit/>
            </a:bodyPr>
            <a:lstStyle/>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a:t>
              </a:r>
              <a:r>
                <a:rPr lang="fr-FR" sz="2000" dirty="0" smtClean="0">
                  <a:cs typeface="Times New Roman" panose="02020603050405020304" pitchFamily="18" charset="0"/>
                </a:rPr>
                <a:t>entre les résultats </a:t>
              </a:r>
              <a:r>
                <a:rPr lang="fr-FR" sz="2000" dirty="0" smtClean="0">
                  <a:cs typeface="Times New Roman" panose="02020603050405020304" pitchFamily="18" charset="0"/>
                </a:rPr>
                <a:t>expérimentaux/numériques</a:t>
              </a:r>
              <a:endParaRPr lang="fr-FR" sz="2000"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smtClean="0">
                  <a:cs typeface="Times New Roman" panose="02020603050405020304" pitchFamily="18" charset="0"/>
                </a:rPr>
                <a:t>Démarrage n’a pas 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3925772"/>
            <a:ext cx="6662180" cy="1925819"/>
            <a:chOff x="5587726" y="1512718"/>
            <a:chExt cx="6662180"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590925" y="1660378"/>
              <a:ext cx="6658981" cy="607412"/>
            </a:xfrm>
            <a:prstGeom prst="rect">
              <a:avLst/>
            </a:prstGeom>
          </p:spPr>
          <p:txBody>
            <a:bodyPr wrap="square">
              <a:spAutoFit/>
            </a:bodyPr>
            <a:lstStyle/>
            <a:p>
              <a:pPr marL="342900" indent="-342900">
                <a:buFont typeface="Arial" panose="020B0604020202020204" pitchFamily="34" charset="0"/>
                <a:buChar char="•"/>
              </a:pPr>
              <a:r>
                <a:rPr lang="fr-FR" sz="2000" dirty="0" smtClean="0">
                  <a:cs typeface="Times New Roman" panose="02020603050405020304" pitchFamily="18" charset="0"/>
                </a:rPr>
                <a:t>l’effet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la stabilité pour décrypter </a:t>
              </a:r>
              <a:r>
                <a:rPr lang="fr-FR" sz="2000" dirty="0" smtClean="0">
                  <a:cs typeface="Times New Roman" panose="02020603050405020304" pitchFamily="18" charset="0"/>
                </a:rPr>
                <a:t>ces </a:t>
              </a:r>
              <a:r>
                <a:rPr lang="fr-FR" sz="2000" dirty="0" smtClean="0">
                  <a:cs typeface="Times New Roman" panose="02020603050405020304" pitchFamily="18" charset="0"/>
                </a:rPr>
                <a:t>résultats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356603" y="1358327"/>
            <a:ext cx="4207498" cy="369332"/>
          </a:xfrm>
          <a:prstGeom prst="rect">
            <a:avLst/>
          </a:prstGeom>
          <a:noFill/>
        </p:spPr>
        <p:txBody>
          <a:bodyPr wrap="none" rtlCol="0">
            <a:spAutoFit/>
          </a:bodyPr>
          <a:lstStyle/>
          <a:p>
            <a:r>
              <a:rPr lang="fr-FR" dirty="0" smtClean="0"/>
              <a:t>Prototype d’un compresseur </a:t>
            </a:r>
            <a:r>
              <a:rPr lang="fr-FR" dirty="0" err="1" smtClean="0"/>
              <a:t>centrefuge</a:t>
            </a:r>
            <a:r>
              <a:rPr lang="fr-FR" dirty="0" smtClean="0"/>
              <a:t>[1]</a:t>
            </a:r>
            <a:endParaRPr lang="fr-FR" dirty="0"/>
          </a:p>
        </p:txBody>
      </p:sp>
      <p:grpSp>
        <p:nvGrpSpPr>
          <p:cNvPr id="36" name="Groupe 35"/>
          <p:cNvGrpSpPr/>
          <p:nvPr/>
        </p:nvGrpSpPr>
        <p:grpSpPr>
          <a:xfrm>
            <a:off x="307527" y="1863267"/>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62272" y="939064"/>
            <a:ext cx="5405361" cy="5362915"/>
            <a:chOff x="739138" y="1254462"/>
            <a:chExt cx="4429379" cy="4444145"/>
          </a:xfrm>
        </p:grpSpPr>
        <p:pic>
          <p:nvPicPr>
            <p:cNvPr id="52" name="Image 51"/>
            <p:cNvPicPr>
              <a:picLocks noChangeAspect="1"/>
            </p:cNvPicPr>
            <p:nvPr/>
          </p:nvPicPr>
          <p:blipFill>
            <a:blip r:embed="rId4"/>
            <a:stretch>
              <a:fillRect/>
            </a:stretch>
          </p:blipFill>
          <p:spPr>
            <a:xfrm>
              <a:off x="739138" y="1608667"/>
              <a:ext cx="4429379"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930213" y="1254462"/>
              <a:ext cx="2606649" cy="331563"/>
            </a:xfrm>
            <a:prstGeom prst="rect">
              <a:avLst/>
            </a:prstGeom>
            <a:solidFill>
              <a:schemeClr val="bg1"/>
            </a:solidFill>
          </p:spPr>
          <p:txBody>
            <a:bodyPr wrap="square" rtlCol="0">
              <a:spAutoFit/>
            </a:bodyPr>
            <a:lstStyle/>
            <a:p>
              <a:r>
                <a:rPr lang="fr-FR" sz="2000" b="1" dirty="0" smtClean="0"/>
                <a:t>Mesure du côté palier NDE</a:t>
              </a:r>
              <a:endParaRPr lang="fr-FR" sz="2000" b="1"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307527" y="2997179"/>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remplacement des composants d’accouplement de l’acier en titane</a:t>
              </a:r>
              <a:endParaRPr lang="fr-FR" dirty="0"/>
            </a:p>
          </p:txBody>
        </p:sp>
      </p:grpSp>
      <p:sp>
        <p:nvSpPr>
          <p:cNvPr id="66" name="Rectangle 65"/>
          <p:cNvSpPr/>
          <p:nvPr/>
        </p:nvSpPr>
        <p:spPr>
          <a:xfrm>
            <a:off x="307527" y="5529443"/>
            <a:ext cx="6714018" cy="400110"/>
          </a:xfrm>
          <a:prstGeom prst="rect">
            <a:avLst/>
          </a:prstGeom>
        </p:spPr>
        <p:txBody>
          <a:bodyPr wrap="none">
            <a:spAutoFit/>
          </a:bodyPr>
          <a:lstStyle/>
          <a:p>
            <a:pPr algn="ctr"/>
            <a:r>
              <a:rPr lang="fr-FR" sz="2000" b="1" dirty="0" smtClean="0">
                <a:solidFill>
                  <a:srgbClr val="FF0000"/>
                </a:solidFill>
              </a:rPr>
              <a:t>Niveau des vibrations est sensible aux </a:t>
            </a:r>
            <a:r>
              <a:rPr lang="fr-FR" sz="2000" b="1" dirty="0">
                <a:solidFill>
                  <a:srgbClr val="FF0000"/>
                </a:solidFill>
              </a:rPr>
              <a:t>masses en porte à faux</a:t>
            </a: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Tableau 10"/>
              <p:cNvGraphicFramePr>
                <a:graphicFrameLocks noGrp="1"/>
              </p:cNvGraphicFramePr>
              <p:nvPr>
                <p:extLst>
                  <p:ext uri="{D42A27DB-BD31-4B8C-83A1-F6EECF244321}">
                    <p14:modId xmlns:p14="http://schemas.microsoft.com/office/powerpoint/2010/main" val="41746049"/>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𝑨</m:t>
                                </m:r>
                              </m:oMath>
                            </m:oMathPara>
                          </a14:m>
                          <a:endParaRPr lang="fr-FR" sz="1800" dirty="0">
                            <a:effectLst/>
                          </a:endParaRPr>
                        </a:p>
                        <a:p>
                          <a:pPr algn="ctr" hangingPunct="0">
                            <a:spcAft>
                              <a:spcPts val="0"/>
                            </a:spcAft>
                          </a:pPr>
                          <a:r>
                            <a:rPr lang="fr-FR" sz="1800" dirty="0">
                              <a:effectLst/>
                            </a:rPr>
                            <a:t>(Vibration/Balourd)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𝑼</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𝑽</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𝑩</m:t>
                                </m:r>
                              </m:oMath>
                            </m:oMathPara>
                          </a14:m>
                          <a:endParaRPr lang="fr-FR" sz="1800" dirty="0">
                            <a:effectLst/>
                          </a:endParaRPr>
                        </a:p>
                        <a:p>
                          <a:pPr algn="ctr" hangingPunct="0">
                            <a:spcAft>
                              <a:spcPts val="0"/>
                            </a:spcAft>
                          </a:pPr>
                          <a:r>
                            <a:rPr lang="fr-FR" sz="1800" dirty="0">
                              <a:effectLst/>
                            </a:rPr>
                            <a:t>(</a:t>
                          </a:r>
                          <a14:m>
                            <m:oMath xmlns:m="http://schemas.openxmlformats.org/officeDocument/2006/math">
                              <m:r>
                                <m:rPr>
                                  <m:sty m:val="p"/>
                                </m:rPr>
                                <a:rPr lang="fr-FR" sz="1800" b="0" i="0" dirty="0" smtClean="0">
                                  <a:effectLst/>
                                  <a:latin typeface="Cambria Math" panose="02040503050406030204" pitchFamily="18" charset="0"/>
                                </a:rPr>
                                <m:t>Δ</m:t>
                              </m:r>
                              <m:r>
                                <a:rPr lang="fr-FR" sz="1800" b="0" i="1" dirty="0" smtClean="0">
                                  <a:effectLst/>
                                  <a:latin typeface="Cambria Math" panose="02040503050406030204" pitchFamily="18" charset="0"/>
                                </a:rPr>
                                <m:t>𝑇</m:t>
                              </m:r>
                            </m:oMath>
                          </a14:m>
                          <a:r>
                            <a:rPr lang="fr-FR" sz="1800" dirty="0">
                              <a:effectLst/>
                            </a:rPr>
                            <a:t>/ Vibration)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m:rPr>
                                    <m:sty m:val="p"/>
                                  </m:rPr>
                                  <a:rPr lang="fr-FR" sz="1800" b="0" i="0" smtClean="0">
                                    <a:effectLst/>
                                    <a:latin typeface="Cambria Math" panose="02040503050406030204" pitchFamily="18" charset="0"/>
                                  </a:rPr>
                                  <m:t>Δ</m:t>
                                </m:r>
                                <m:r>
                                  <a:rPr lang="fr-FR" sz="1800">
                                    <a:effectLst/>
                                    <a:latin typeface="Cambria Math" panose="02040503050406030204" pitchFamily="18" charset="0"/>
                                  </a:rPr>
                                  <m:t>𝑻</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Température du rotor obtenue par le film 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Température du rotor obtenue par un modèle thermique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𝑪</m:t>
                                </m:r>
                              </m:oMath>
                            </m:oMathPara>
                          </a14:m>
                          <a:endParaRPr lang="fr-FR" sz="1800" dirty="0">
                            <a:effectLst/>
                          </a:endParaRPr>
                        </a:p>
                        <a:p>
                          <a:pPr algn="ctr" hangingPunct="0">
                            <a:spcAft>
                              <a:spcPts val="0"/>
                            </a:spcAft>
                          </a:pPr>
                          <a:r>
                            <a:rPr lang="fr-FR" sz="1800" dirty="0">
                              <a:effectLst/>
                            </a:rPr>
                            <a:t>(Balourd thermique/ </a:t>
                          </a:r>
                          <a14:m>
                            <m:oMath xmlns:m="http://schemas.openxmlformats.org/officeDocument/2006/math">
                              <m:r>
                                <m:rPr>
                                  <m:sty m:val="p"/>
                                </m:rPr>
                                <a:rPr lang="fr-FR" sz="1800" b="0" i="0" smtClean="0">
                                  <a:effectLst/>
                                  <a:latin typeface="Cambria Math" panose="02040503050406030204" pitchFamily="18" charset="0"/>
                                </a:rPr>
                                <m:t>Δ</m:t>
                              </m:r>
                              <m:r>
                                <a:rPr lang="fr-FR" sz="1800" b="0" i="1" smtClean="0">
                                  <a:effectLst/>
                                  <a:latin typeface="Cambria Math" panose="02040503050406030204" pitchFamily="18" charset="0"/>
                                </a:rPr>
                                <m:t>𝑇</m:t>
                              </m:r>
                            </m:oMath>
                          </a14:m>
                          <a:r>
                            <a:rPr lang="fr-FR" sz="1800" dirty="0" smtClean="0">
                              <a:effectLst/>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rPr>
                                    </m:ctrlPr>
                                  </m:sSubPr>
                                  <m:e>
                                    <m:r>
                                      <a:rPr lang="fr-FR" sz="1800">
                                        <a:effectLst/>
                                        <a:latin typeface="Cambria Math" panose="02040503050406030204" pitchFamily="18" charset="0"/>
                                      </a:rPr>
                                      <m:t>𝑼</m:t>
                                    </m:r>
                                  </m:e>
                                  <m:sub>
                                    <m:r>
                                      <a:rPr lang="fr-FR" sz="1800">
                                        <a:effectLst/>
                                        <a:latin typeface="Cambria Math" panose="02040503050406030204" pitchFamily="18" charset="0"/>
                                      </a:rPr>
                                      <m:t>𝒕𝒉</m:t>
                                    </m:r>
                                  </m:sub>
                                </m:sSub>
                              </m:oMath>
                            </m:oMathPara>
                          </a14:m>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approximée par la formule </a:t>
                          </a:r>
                          <a:r>
                            <a:rPr lang="fr-FR" sz="1800" dirty="0" smtClean="0">
                              <a:effectLst/>
                            </a:rPr>
                            <a:t>analytique:</a:t>
                          </a:r>
                        </a:p>
                        <a:p>
                          <a:pPr algn="ctr" hangingPunct="0">
                            <a:spcAft>
                              <a:spcPts val="0"/>
                            </a:spcAft>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𝑪</m:t>
                                </m:r>
                                <m:r>
                                  <a:rPr lang="fr-FR" sz="1800" i="1">
                                    <a:latin typeface="Cambria Math" panose="02040503050406030204" pitchFamily="18" charset="0"/>
                                  </a:rPr>
                                  <m:t>=</m:t>
                                </m:r>
                                <m:r>
                                  <a:rPr lang="fr-FR" sz="1800" i="1">
                                    <a:latin typeface="Cambria Math" panose="02040503050406030204" pitchFamily="18" charset="0"/>
                                  </a:rPr>
                                  <m:t>𝑚</m:t>
                                </m:r>
                                <m:f>
                                  <m:fPr>
                                    <m:ctrlPr>
                                      <a:rPr lang="fr-FR" sz="1800" i="1">
                                        <a:latin typeface="Cambria Math" panose="02040503050406030204" pitchFamily="18" charset="0"/>
                                      </a:rPr>
                                    </m:ctrlPr>
                                  </m:fPr>
                                  <m:num>
                                    <m:r>
                                      <a:rPr lang="fr-FR" sz="1800" i="1">
                                        <a:latin typeface="Cambria Math" panose="02040503050406030204" pitchFamily="18" charset="0"/>
                                      </a:rPr>
                                      <m:t>𝛼</m:t>
                                    </m:r>
                                    <m:r>
                                      <a:rPr lang="fr-FR" sz="1800" i="1">
                                        <a:latin typeface="Cambria Math" panose="02040503050406030204" pitchFamily="18" charset="0"/>
                                      </a:rPr>
                                      <m:t>𝐿</m:t>
                                    </m:r>
                                    <m:sSub>
                                      <m:sSubPr>
                                        <m:ctrlPr>
                                          <a:rPr lang="fr-FR" sz="1800" i="1">
                                            <a:latin typeface="Cambria Math" panose="02040503050406030204" pitchFamily="18" charset="0"/>
                                          </a:rPr>
                                        </m:ctrlPr>
                                      </m:sSubPr>
                                      <m:e>
                                        <m:r>
                                          <a:rPr lang="fr-FR" sz="1800" i="1">
                                            <a:latin typeface="Cambria Math" panose="02040503050406030204" pitchFamily="18" charset="0"/>
                                          </a:rPr>
                                          <m:t>𝐿</m:t>
                                        </m:r>
                                      </m:e>
                                      <m:sub>
                                        <m:r>
                                          <a:rPr lang="fr-FR" sz="1800" i="1">
                                            <a:latin typeface="Cambria Math" panose="02040503050406030204" pitchFamily="18" charset="0"/>
                                          </a:rPr>
                                          <m:t>𝑤</m:t>
                                        </m:r>
                                      </m:sub>
                                    </m:sSub>
                                  </m:num>
                                  <m:den>
                                    <m:sSub>
                                      <m:sSubPr>
                                        <m:ctrlPr>
                                          <a:rPr lang="fr-FR" sz="1800" i="1">
                                            <a:latin typeface="Cambria Math" panose="02040503050406030204" pitchFamily="18" charset="0"/>
                                          </a:rPr>
                                        </m:ctrlPr>
                                      </m:sSubPr>
                                      <m:e>
                                        <m:r>
                                          <a:rPr lang="fr-FR" sz="1800" i="1">
                                            <a:latin typeface="Cambria Math" panose="02040503050406030204" pitchFamily="18" charset="0"/>
                                          </a:rPr>
                                          <m:t>𝑅</m:t>
                                        </m:r>
                                      </m:e>
                                      <m:sub>
                                        <m:r>
                                          <a:rPr lang="fr-FR" sz="1800" i="1">
                                            <a:latin typeface="Cambria Math" panose="02040503050406030204" pitchFamily="18" charset="0"/>
                                          </a:rPr>
                                          <m:t>𝑟</m:t>
                                        </m:r>
                                      </m:sub>
                                    </m:sSub>
                                  </m:den>
                                </m:f>
                                <m:func>
                                  <m:funcPr>
                                    <m:ctrlPr>
                                      <a:rPr lang="fr-FR" sz="1800" i="1">
                                        <a:latin typeface="Cambria Math" panose="02040503050406030204" pitchFamily="18" charset="0"/>
                                      </a:rPr>
                                    </m:ctrlPr>
                                  </m:funcPr>
                                  <m:fName>
                                    <m:r>
                                      <m:rPr>
                                        <m:sty m:val="p"/>
                                      </m:rPr>
                                      <a:rPr lang="fr-FR" sz="1800">
                                        <a:latin typeface="Cambria Math" panose="02040503050406030204" pitchFamily="18" charset="0"/>
                                      </a:rPr>
                                      <m:t>exp</m:t>
                                    </m:r>
                                  </m:fName>
                                  <m:e>
                                    <m:d>
                                      <m:dPr>
                                        <m:ctrlPr>
                                          <a:rPr lang="fr-FR" sz="1800" i="1">
                                            <a:latin typeface="Cambria Math" panose="02040503050406030204" pitchFamily="18" charset="0"/>
                                          </a:rPr>
                                        </m:ctrlPr>
                                      </m:dPr>
                                      <m:e>
                                        <m:r>
                                          <a:rPr lang="fr-FR" sz="1800" i="1">
                                            <a:latin typeface="Cambria Math" panose="02040503050406030204" pitchFamily="18" charset="0"/>
                                          </a:rPr>
                                          <m:t>𝑗</m:t>
                                        </m:r>
                                        <m:sSub>
                                          <m:sSubPr>
                                            <m:ctrlPr>
                                              <a:rPr lang="fr-FR" sz="1800" i="1">
                                                <a:latin typeface="Cambria Math" panose="02040503050406030204" pitchFamily="18" charset="0"/>
                                              </a:rPr>
                                            </m:ctrlPr>
                                          </m:sSubPr>
                                          <m:e>
                                            <m:r>
                                              <a:rPr lang="fr-FR" sz="1800" i="1">
                                                <a:latin typeface="Cambria Math" panose="02040503050406030204" pitchFamily="18" charset="0"/>
                                              </a:rPr>
                                              <m:t>𝛼</m:t>
                                            </m:r>
                                          </m:e>
                                          <m:sub>
                                            <m:r>
                                              <a:rPr lang="fr-FR" sz="1800" i="1">
                                                <a:latin typeface="Cambria Math" panose="02040503050406030204" pitchFamily="18" charset="0"/>
                                              </a:rPr>
                                              <m:t>𝐶</m:t>
                                            </m:r>
                                          </m:sub>
                                        </m:sSub>
                                      </m:e>
                                    </m:d>
                                  </m:e>
                                </m:func>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au 10"/>
              <p:cNvGraphicFramePr>
                <a:graphicFrameLocks noGrp="1"/>
              </p:cNvGraphicFramePr>
              <p:nvPr>
                <p:extLst>
                  <p:ext uri="{D42A27DB-BD31-4B8C-83A1-F6EECF244321}">
                    <p14:modId xmlns:p14="http://schemas.microsoft.com/office/powerpoint/2010/main" val="41746049"/>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57031" r="-385135" b="-170313"/>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41748" r="-578571" b="-571845"/>
                          </a:stretch>
                        </a:blipFill>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34595" r="-578571" b="-218378"/>
                          </a:stretch>
                        </a:blipFill>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349565" r="-385135" b="-279130"/>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49425" r="-578571" b="-132184"/>
                          </a:stretch>
                        </a:blipFill>
                      </a:tcPr>
                    </a:tc>
                    <a:tc rowSpan="2">
                      <a:txBody>
                        <a:bodyPr/>
                        <a:lstStyle/>
                        <a:p>
                          <a:pPr algn="ctr" hangingPunct="0">
                            <a:spcAft>
                              <a:spcPts val="0"/>
                            </a:spcAft>
                          </a:pPr>
                          <a:r>
                            <a:rPr lang="fr-FR" sz="1800" dirty="0">
                              <a:effectLst/>
                            </a:rPr>
                            <a:t>Température du rotor obtenue par le film 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Température du rotor obtenue par un modèle thermique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162069" r="-385135" b="-627"/>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66667" r="-578571" b="-877"/>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516" t="-266667" r="-93471" b="-877"/>
                          </a:stretch>
                        </a:blipFill>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2309839" y="1142898"/>
                  <a:ext cx="1429237" cy="369332"/>
                </a:xfrm>
                <a:prstGeom prst="rect">
                  <a:avLst/>
                </a:prstGeom>
                <a:blipFill rotWithShape="0">
                  <a:blip r:embed="rId4"/>
                  <a:stretch>
                    <a:fillRect l="-3846" t="-10000" b="-26667"/>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2309839" y="3948053"/>
                  <a:ext cx="1443665" cy="369332"/>
                </a:xfrm>
                <a:prstGeom prst="rect">
                  <a:avLst/>
                </a:prstGeom>
                <a:blipFill rotWithShape="0">
                  <a:blip r:embed="rId6"/>
                  <a:stretch>
                    <a:fillRect l="-3814" t="-10000" b="-26667"/>
                  </a:stretch>
                </a:blipFill>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mc:Choice xmlns:a14="http://schemas.microsoft.com/office/drawing/2010/main"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a:latin typeface="Cambria Math" panose="02040503050406030204" pitchFamily="18" charset="0"/>
                              <a:cs typeface="Times New Roman" panose="02020603050405020304" pitchFamily="18" charset="0"/>
                            </a:rPr>
                            <m:t>0</m:t>
                          </m:r>
                          <m:r>
                            <a:rPr lang="fr-FR" b="0" dirty="0">
                              <a:latin typeface="Cambria Math" panose="02040503050406030204" pitchFamily="18" charset="0"/>
                              <a:cs typeface="Times New Roman" panose="02020603050405020304" pitchFamily="18" charset="0"/>
                            </a:rPr>
                            <m:t>.</m:t>
                          </m:r>
                          <m:r>
                            <a:rPr lang="fr-FR" b="0" i="1" dirty="0">
                              <a:latin typeface="Cambria Math" panose="02040503050406030204" pitchFamily="18" charset="0"/>
                              <a:cs typeface="Times New Roman" panose="02020603050405020304" pitchFamily="18" charset="0"/>
                            </a:rPr>
                            <m:t>63</m:t>
                          </m:r>
                          <m:r>
                            <a:rPr lang="fr-FR" b="0">
                              <a:latin typeface="Cambria Math" panose="02040503050406030204" pitchFamily="18" charset="0"/>
                              <a:cs typeface="Times New Roman" panose="02020603050405020304" pitchFamily="18" charset="0"/>
                            </a:rPr>
                            <m:t> </m:t>
                          </m:r>
                          <m:r>
                            <a:rPr lang="fr-FR" b="0" i="1">
                              <a:latin typeface="Cambria Math" panose="02040503050406030204" pitchFamily="18" charset="0"/>
                              <a:cs typeface="Times New Roman" panose="02020603050405020304" pitchFamily="18" charset="0"/>
                            </a:rPr>
                            <m:t>𝑔𝑚𝑚</m:t>
                          </m:r>
                          <m:r>
                            <a:rPr lang="fr-FR" b="0">
                              <a:latin typeface="Cambria Math" panose="02040503050406030204" pitchFamily="18" charset="0"/>
                              <a:cs typeface="Times New Roman" panose="02020603050405020304" pitchFamily="18" charset="0"/>
                            </a:rPr>
                            <m:t>/°</m:t>
                          </m:r>
                          <m:r>
                            <a:rPr lang="fr-FR" b="0" i="1">
                              <a:latin typeface="Cambria Math" panose="02040503050406030204" pitchFamily="18" charset="0"/>
                              <a:cs typeface="Times New Roman" panose="02020603050405020304" pitchFamily="18" charset="0"/>
                            </a:rPr>
                            <m:t>𝐶</m:t>
                          </m:r>
                          <m:r>
                            <a:rPr lang="fr-FR" b="0">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a:latin typeface="Cambria Math" panose="02040503050406030204" pitchFamily="18" charset="0"/>
                              <a:cs typeface="Times New Roman" panose="02020603050405020304" pitchFamily="18" charset="0"/>
                            </a:rPr>
                            <m:t>1.24</m:t>
                          </m:r>
                          <m:r>
                            <a:rPr lang="fr-FR">
                              <a:latin typeface="Cambria Math" panose="02040503050406030204" pitchFamily="18" charset="0"/>
                              <a:cs typeface="Times New Roman" panose="02020603050405020304" pitchFamily="18" charset="0"/>
                            </a:rPr>
                            <m:t> </m:t>
                          </m:r>
                          <m:r>
                            <m:rPr>
                              <m:sty m:val="p"/>
                            </m:rPr>
                            <a:rPr lang="fr-FR">
                              <a:latin typeface="Cambria Math" panose="02040503050406030204" pitchFamily="18" charset="0"/>
                              <a:cs typeface="Times New Roman" panose="02020603050405020304" pitchFamily="18" charset="0"/>
                            </a:rPr>
                            <m:t>gmm</m:t>
                          </m:r>
                          <m:r>
                            <a:rPr lang="fr-FR">
                              <a:latin typeface="Cambria Math" panose="02040503050406030204" pitchFamily="18" charset="0"/>
                              <a:cs typeface="Times New Roman" panose="02020603050405020304" pitchFamily="18" charset="0"/>
                            </a:rPr>
                            <m:t>/°</m:t>
                          </m:r>
                          <m:r>
                            <m:rPr>
                              <m:sty m:val="p"/>
                            </m:rPr>
                            <a:rPr lang="fr-FR">
                              <a:latin typeface="Cambria Math" panose="02040503050406030204" pitchFamily="18" charset="0"/>
                              <a:cs typeface="Times New Roman" panose="02020603050405020304" pitchFamily="18" charset="0"/>
                            </a:rPr>
                            <m:t>C</m:t>
                          </m:r>
                          <m:r>
                            <a:rPr lang="fr-FR">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p:grpSp>
        <p:nvGrpSpPr>
          <p:cNvPr id="25" name="Groupe 24"/>
          <p:cNvGrpSpPr/>
          <p:nvPr/>
        </p:nvGrpSpPr>
        <p:grpSpPr>
          <a:xfrm>
            <a:off x="5825167" y="2700388"/>
            <a:ext cx="5676254" cy="3230538"/>
            <a:chOff x="6161707" y="2957273"/>
            <a:chExt cx="5676254" cy="3230538"/>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874475" y="2957273"/>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grpSp>
        <p:nvGrpSpPr>
          <p:cNvPr id="28" name="Groupe 27"/>
          <p:cNvGrpSpPr/>
          <p:nvPr/>
        </p:nvGrpSpPr>
        <p:grpSpPr>
          <a:xfrm>
            <a:off x="5378982" y="2815042"/>
            <a:ext cx="2354171" cy="3636971"/>
            <a:chOff x="5930166" y="3090256"/>
            <a:chExt cx="2354171" cy="3636971"/>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30166" y="6357895"/>
              <a:ext cx="2354171" cy="369332"/>
            </a:xfrm>
            <a:prstGeom prst="rect">
              <a:avLst/>
            </a:prstGeom>
            <a:noFill/>
          </p:spPr>
          <p:txBody>
            <a:bodyPr wrap="none" rtlCol="0">
              <a:spAutoFit/>
            </a:bodyPr>
            <a:lstStyle/>
            <a:p>
              <a:r>
                <a:rPr lang="fr-FR" dirty="0">
                  <a:solidFill>
                    <a:srgbClr val="FF0000"/>
                  </a:solidFill>
                  <a:cs typeface="Times New Roman" panose="02020603050405020304" pitchFamily="18" charset="0"/>
                </a:rPr>
                <a:t>Largement inférieur 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562812" y="1071830"/>
            <a:ext cx="3817683" cy="226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8" name="Rectangle 37"/>
          <p:cNvSpPr/>
          <p:nvPr/>
        </p:nvSpPr>
        <p:spPr>
          <a:xfrm>
            <a:off x="2755900" y="914036"/>
            <a:ext cx="3339294" cy="226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sp>
        <p:nvSpPr>
          <p:cNvPr id="7" name="Rectangle 6"/>
          <p:cNvSpPr/>
          <p:nvPr/>
        </p:nvSpPr>
        <p:spPr>
          <a:xfrm>
            <a:off x="1677205" y="1180091"/>
            <a:ext cx="3295751" cy="1200329"/>
          </a:xfrm>
          <a:prstGeom prst="rect">
            <a:avLst/>
          </a:prstGeom>
        </p:spPr>
        <p:txBody>
          <a:bodyPr wrap="square">
            <a:spAutoFit/>
          </a:bodyPr>
          <a:lstStyle/>
          <a:p>
            <a:pPr marL="285750" indent="-285750">
              <a:buFont typeface="Wingdings" panose="05000000000000000000" pitchFamily="2" charset="2"/>
              <a:buChar char="q"/>
            </a:pPr>
            <a:r>
              <a:rPr lang="fr-FR" dirty="0" smtClean="0">
                <a:cs typeface="Times New Roman" panose="02020603050405020304" pitchFamily="18" charset="0"/>
              </a:rPr>
              <a:t>Augmentation du coefficient </a:t>
            </a:r>
            <a:r>
              <a:rPr lang="fr-FR" b="1" dirty="0" smtClean="0">
                <a:cs typeface="Times New Roman" panose="02020603050405020304" pitchFamily="18" charset="0"/>
              </a:rPr>
              <a:t>C</a:t>
            </a:r>
            <a:br>
              <a:rPr lang="fr-FR" b="1" dirty="0" smtClean="0">
                <a:cs typeface="Times New Roman" panose="02020603050405020304" pitchFamily="18" charset="0"/>
              </a:rPr>
            </a:br>
            <a:endParaRPr lang="fr-FR" b="1" dirty="0" smtClean="0">
              <a:cs typeface="Times New Roman" panose="02020603050405020304" pitchFamily="18" charset="0"/>
            </a:endParaRPr>
          </a:p>
          <a:p>
            <a:r>
              <a:rPr lang="fr-FR" dirty="0" smtClean="0">
                <a:cs typeface="Times New Roman" panose="02020603050405020304" pitchFamily="18" charset="0"/>
              </a:rPr>
              <a:t>-Disque </a:t>
            </a:r>
            <a:r>
              <a:rPr lang="fr-FR" dirty="0">
                <a:cs typeface="Times New Roman" panose="02020603050405020304" pitchFamily="18" charset="0"/>
              </a:rPr>
              <a:t>plus lourd de 10.6kg placé en porte à faux</a:t>
            </a:r>
          </a:p>
        </p:txBody>
      </p:sp>
      <mc:AlternateContent xmlns:mc="http://schemas.openxmlformats.org/markup-compatibility/2006">
        <mc:Choice xmlns:a14="http://schemas.microsoft.com/office/drawing/2010/main" Requires="a14">
          <p:sp>
            <p:nvSpPr>
              <p:cNvPr id="8" name="Rectangle 7"/>
              <p:cNvSpPr/>
              <p:nvPr/>
            </p:nvSpPr>
            <p:spPr>
              <a:xfrm>
                <a:off x="6562813" y="1277060"/>
                <a:ext cx="3817683" cy="1754326"/>
              </a:xfrm>
              <a:prstGeom prst="rect">
                <a:avLst/>
              </a:prstGeom>
            </p:spPr>
            <p:txBody>
              <a:bodyPr wrap="square">
                <a:spAutoFit/>
              </a:bodyPr>
              <a:lstStyle/>
              <a:p>
                <a:pPr marL="285750" indent="-285750">
                  <a:buFont typeface="Wingdings" panose="05000000000000000000" pitchFamily="2" charset="2"/>
                  <a:buChar char="q"/>
                </a:pPr>
                <a:r>
                  <a:rPr lang="fr-FR" dirty="0" smtClean="0">
                    <a:cs typeface="Times New Roman" panose="02020603050405020304" pitchFamily="18" charset="0"/>
                  </a:rPr>
                  <a:t>Augmentation du coefficient </a:t>
                </a:r>
                <a14:m>
                  <m:oMath xmlns:m="http://schemas.openxmlformats.org/officeDocument/2006/math">
                    <m:r>
                      <a:rPr lang="fr-FR" b="1" i="1">
                        <a:latin typeface="Cambria Math" panose="02040503050406030204" pitchFamily="18" charset="0"/>
                        <a:cs typeface="Times New Roman" panose="02020603050405020304" pitchFamily="18" charset="0"/>
                      </a:rPr>
                      <m:t>𝑨</m:t>
                    </m:r>
                  </m:oMath>
                </a14:m>
                <a:endParaRPr lang="fr-FR" b="1" dirty="0" smtClean="0">
                  <a:cs typeface="Times New Roman" panose="02020603050405020304" pitchFamily="18" charset="0"/>
                </a:endParaRPr>
              </a:p>
              <a:p>
                <a:pPr marL="285750" indent="-285750">
                  <a:buFontTx/>
                  <a:buChar char="-"/>
                </a:pPr>
                <a:r>
                  <a:rPr lang="fr-FR" dirty="0" smtClean="0">
                    <a:cs typeface="Times New Roman" panose="02020603050405020304" pitchFamily="18" charset="0"/>
                  </a:rPr>
                  <a:t>Baisser le premier mode de flexion: rotor plus long + ajout de 2 disques massifs </a:t>
                </a:r>
              </a:p>
              <a:p>
                <a:pPr marL="285750" indent="-285750">
                  <a:buFontTx/>
                  <a:buChar char="-"/>
                </a:pPr>
                <a:r>
                  <a:rPr lang="fr-FR" dirty="0" smtClean="0">
                    <a:cs typeface="Times New Roman" panose="02020603050405020304" pitchFamily="18" charset="0"/>
                  </a:rPr>
                  <a:t>Vitesse de rotation proche du premier mode flexible</a:t>
                </a:r>
              </a:p>
            </p:txBody>
          </p:sp>
        </mc:Choice>
        <mc:Fallback>
          <p:sp>
            <p:nvSpPr>
              <p:cNvPr id="8" name="Rectangle 7"/>
              <p:cNvSpPr>
                <a:spLocks noRot="1" noChangeAspect="1" noMove="1" noResize="1" noEditPoints="1" noAdjustHandles="1" noChangeArrowheads="1" noChangeShapeType="1" noTextEdit="1"/>
              </p:cNvSpPr>
              <p:nvPr/>
            </p:nvSpPr>
            <p:spPr>
              <a:xfrm>
                <a:off x="6562813" y="1277060"/>
                <a:ext cx="3817683" cy="1754326"/>
              </a:xfrm>
              <a:prstGeom prst="rect">
                <a:avLst/>
              </a:prstGeom>
              <a:blipFill rotWithShape="0">
                <a:blip r:embed="rId2"/>
                <a:stretch>
                  <a:fillRect l="-1438" t="-1736" r="-1118" b="-4514"/>
                </a:stretch>
              </a:blipFill>
            </p:spPr>
            <p:txBody>
              <a:bodyPr/>
              <a:lstStyle/>
              <a:p>
                <a:r>
                  <a:rPr lang="fr-FR">
                    <a:noFill/>
                  </a:rPr>
                  <a:t> </a:t>
                </a:r>
              </a:p>
            </p:txBody>
          </p:sp>
        </mc:Fallback>
      </mc:AlternateContent>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pic>
        <p:nvPicPr>
          <p:cNvPr id="15" name="Image 14"/>
          <p:cNvPicPr/>
          <p:nvPr/>
        </p:nvPicPr>
        <p:blipFill rotWithShape="1">
          <a:blip r:embed="rId4" cstate="print">
            <a:extLst>
              <a:ext uri="{28A0092B-C50C-407E-A947-70E740481C1C}">
                <a14:useLocalDpi xmlns:a14="http://schemas.microsoft.com/office/drawing/2010/main" val="0"/>
              </a:ext>
            </a:extLst>
          </a:blip>
          <a:srcRect b="7118"/>
          <a:stretch/>
        </p:blipFill>
        <p:spPr>
          <a:xfrm>
            <a:off x="423653" y="3173345"/>
            <a:ext cx="7536920" cy="2796167"/>
          </a:xfrm>
          <a:prstGeom prst="rect">
            <a:avLst/>
          </a:prstGeom>
        </p:spPr>
      </p:pic>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6599059" cy="646331"/>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Vitesse 7500 tr/min </a:t>
                </a:r>
                <a:r>
                  <a:rPr lang="fr-FR" dirty="0">
                    <a:cs typeface="Times New Roman" panose="02020603050405020304" pitchFamily="18" charset="0"/>
                  </a:rPr>
                  <a:t>pour optimiser </a:t>
                </a:r>
                <a:r>
                  <a:rPr lang="fr-FR" dirty="0" smtClean="0">
                    <a:cs typeface="Times New Roman" panose="02020603050405020304" pitchFamily="18" charset="0"/>
                  </a:rPr>
                  <a:t>augmenter le </a:t>
                </a:r>
                <a:r>
                  <a:rPr lang="fr-FR" dirty="0" err="1" smtClean="0">
                    <a:cs typeface="Times New Roman" panose="02020603050405020304" pitchFamily="18" charset="0"/>
                  </a:rPr>
                  <a:t>coeff</a:t>
                </a:r>
                <a:r>
                  <a:rPr lang="fr-FR" dirty="0" smtClean="0">
                    <a:cs typeface="Times New Roman" panose="02020603050405020304" pitchFamily="18" charset="0"/>
                  </a:rPr>
                  <a: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marL="285750" indent="-285750">
                  <a:buFont typeface="Arial" panose="020B0604020202020204" pitchFamily="34" charset="0"/>
                  <a:buChar char="•"/>
                </a:pPr>
                <a:r>
                  <a:rPr lang="fr-FR" dirty="0" smtClean="0">
                    <a:cs typeface="Times New Roman" panose="02020603050405020304" pitchFamily="18" charset="0"/>
                  </a:rPr>
                  <a:t>Balourd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6599059" cy="646331"/>
              </a:xfrm>
              <a:prstGeom prst="rect">
                <a:avLst/>
              </a:prstGeom>
              <a:blipFill rotWithShape="0">
                <a:blip r:embed="rId3"/>
                <a:stretch>
                  <a:fillRect l="-554" t="-5660" b="-14151"/>
                </a:stretch>
              </a:blipFill>
            </p:spPr>
            <p:txBody>
              <a:bodyPr/>
              <a:lstStyle/>
              <a:p>
                <a:r>
                  <a:rPr lang="fr-FR">
                    <a:noFill/>
                  </a:rPr>
                  <a:t> </a:t>
                </a:r>
              </a:p>
            </p:txBody>
          </p:sp>
        </mc:Fallback>
      </mc:AlternateContent>
      <p:sp>
        <p:nvSpPr>
          <p:cNvPr id="23" name="Flèche droite 22"/>
          <p:cNvSpPr/>
          <p:nvPr/>
        </p:nvSpPr>
        <p:spPr>
          <a:xfrm>
            <a:off x="6821852" y="1302407"/>
            <a:ext cx="776538" cy="325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 name="Groupe 2"/>
          <p:cNvGrpSpPr/>
          <p:nvPr/>
        </p:nvGrpSpPr>
        <p:grpSpPr>
          <a:xfrm>
            <a:off x="7924967" y="1031793"/>
            <a:ext cx="3199929" cy="1051130"/>
            <a:chOff x="8277146" y="1025928"/>
            <a:chExt cx="3199929" cy="1051130"/>
          </a:xfrm>
        </p:grpSpPr>
        <p:sp>
          <p:nvSpPr>
            <p:cNvPr id="37" name="Rectangle 36"/>
            <p:cNvSpPr/>
            <p:nvPr/>
          </p:nvSpPr>
          <p:spPr>
            <a:xfrm>
              <a:off x="8277146" y="1025928"/>
              <a:ext cx="3199929" cy="1051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 name="ZoneTexte 31"/>
            <p:cNvSpPr txBox="1"/>
            <p:nvPr/>
          </p:nvSpPr>
          <p:spPr>
            <a:xfrm>
              <a:off x="8400527" y="1228328"/>
              <a:ext cx="3076548" cy="646331"/>
            </a:xfrm>
            <a:prstGeom prst="rect">
              <a:avLst/>
            </a:prstGeom>
            <a:noFill/>
          </p:spPr>
          <p:txBody>
            <a:bodyPr wrap="none" rtlCol="0">
              <a:spAutoFit/>
            </a:bodyPr>
            <a:lstStyle/>
            <a:p>
              <a:r>
                <a:rPr lang="fr-FR" dirty="0">
                  <a:cs typeface="Times New Roman" panose="02020603050405020304" pitchFamily="18" charset="0"/>
                </a:rPr>
                <a:t>Vitesse : 7500 tr/min</a:t>
              </a:r>
            </a:p>
            <a:p>
              <a:r>
                <a:rPr lang="fr-FR" dirty="0" smtClean="0">
                  <a:cs typeface="Times New Roman" panose="02020603050405020304" pitchFamily="18" charset="0"/>
                </a:rPr>
                <a:t>Balourds </a:t>
              </a:r>
              <a:r>
                <a:rPr lang="fr-FR" dirty="0">
                  <a:cs typeface="Times New Roman" panose="02020603050405020304" pitchFamily="18" charset="0"/>
                </a:rPr>
                <a:t>:  de 100 à 220 g.mm </a:t>
              </a:r>
            </a:p>
          </p:txBody>
        </p:sp>
      </p:grpSp>
      <p:grpSp>
        <p:nvGrpSpPr>
          <p:cNvPr id="40" name="Groupe 39"/>
          <p:cNvGrpSpPr/>
          <p:nvPr/>
        </p:nvGrpSpPr>
        <p:grpSpPr>
          <a:xfrm>
            <a:off x="6214534" y="2306483"/>
            <a:ext cx="5306292" cy="1228213"/>
            <a:chOff x="6058466" y="1157290"/>
            <a:chExt cx="5762634"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301825" cy="1183790"/>
              <a:chOff x="6865653" y="1216748"/>
              <a:chExt cx="5301825" cy="1183790"/>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301825" cy="804833"/>
                <a:chOff x="6298576" y="1416497"/>
                <a:chExt cx="5301825" cy="804833"/>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8.559 </a:t>
                  </a:r>
                  <a:r>
                    <a:rPr lang="fr-FR" dirty="0" err="1">
                      <a:cs typeface="Times New Roman" panose="02020603050405020304" pitchFamily="18" charset="0"/>
                    </a:rPr>
                    <a:t>gmm</a:t>
                  </a:r>
                  <a:r>
                    <a:rPr lang="fr-FR" dirty="0">
                      <a:cs typeface="Times New Roman" panose="02020603050405020304" pitchFamily="18" charset="0"/>
                    </a:rPr>
                    <a:t>/°C </a:t>
                  </a:r>
                </a:p>
              </p:txBody>
            </p:sp>
            <p:sp>
              <p:nvSpPr>
                <p:cNvPr id="48" name="Rectangle 47"/>
                <p:cNvSpPr/>
                <p:nvPr/>
              </p:nvSpPr>
              <p:spPr>
                <a:xfrm>
                  <a:off x="6298576" y="1851998"/>
                  <a:ext cx="5031377"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14.87 </a:t>
                  </a:r>
                  <a:r>
                    <a:rPr lang="fr-FR" dirty="0" err="1">
                      <a:cs typeface="Times New Roman" panose="02020603050405020304" pitchFamily="18" charset="0"/>
                    </a:rPr>
                    <a:t>gmm</a:t>
                  </a:r>
                  <a:r>
                    <a:rPr lang="fr-FR" dirty="0">
                      <a:cs typeface="Times New Roman" panose="02020603050405020304" pitchFamily="18" charset="0"/>
                    </a:rPr>
                    <a:t>/°C </a:t>
                  </a:r>
                </a:p>
              </p:txBody>
            </p:sp>
          </p:grpSp>
        </p:grpSp>
      </p:grpSp>
      <p:grpSp>
        <p:nvGrpSpPr>
          <p:cNvPr id="4" name="Groupe 3"/>
          <p:cNvGrpSpPr/>
          <p:nvPr/>
        </p:nvGrpSpPr>
        <p:grpSpPr>
          <a:xfrm>
            <a:off x="893621" y="1799308"/>
            <a:ext cx="4038600" cy="2308860"/>
            <a:chOff x="893621" y="2131212"/>
            <a:chExt cx="4038600" cy="2308860"/>
          </a:xfrm>
        </p:grpSpPr>
        <p:pic>
          <p:nvPicPr>
            <p:cNvPr id="49" name="Image 48"/>
            <p:cNvPicPr>
              <a:picLocks noChangeAspect="1"/>
            </p:cNvPicPr>
            <p:nvPr/>
          </p:nvPicPr>
          <p:blipFill>
            <a:blip r:embed="rId5"/>
            <a:stretch>
              <a:fillRect/>
            </a:stretch>
          </p:blipFill>
          <p:spPr>
            <a:xfrm>
              <a:off x="893621" y="2131212"/>
              <a:ext cx="4038600" cy="2308860"/>
            </a:xfrm>
            <a:prstGeom prst="rect">
              <a:avLst/>
            </a:prstGeom>
          </p:spPr>
        </p:pic>
        <mc:AlternateContent xmlns:mc="http://schemas.openxmlformats.org/markup-compatibility/2006" xmlns:a14="http://schemas.microsoft.com/office/drawing/2010/main">
          <mc:Choice Requires="a14">
            <p:sp>
              <p:nvSpPr>
                <p:cNvPr id="52" name="ZoneTexte 51"/>
                <p:cNvSpPr txBox="1"/>
                <p:nvPr/>
              </p:nvSpPr>
              <p:spPr>
                <a:xfrm>
                  <a:off x="2022291" y="3001317"/>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2022291" y="3001317"/>
                  <a:ext cx="1429237" cy="369332"/>
                </a:xfrm>
                <a:prstGeom prst="rect">
                  <a:avLst/>
                </a:prstGeom>
                <a:blipFill rotWithShape="0">
                  <a:blip r:embed="rId6"/>
                  <a:stretch>
                    <a:fillRect l="-3846" t="-8197" b="-24590"/>
                  </a:stretch>
                </a:blipFill>
              </p:spPr>
              <p:txBody>
                <a:bodyPr/>
                <a:lstStyle/>
                <a:p>
                  <a:r>
                    <a:rPr lang="fr-FR">
                      <a:noFill/>
                    </a:rPr>
                    <a:t> </a:t>
                  </a:r>
                </a:p>
              </p:txBody>
            </p:sp>
          </mc:Fallback>
        </mc:AlternateContent>
      </p:grpSp>
      <p:grpSp>
        <p:nvGrpSpPr>
          <p:cNvPr id="5" name="Groupe 4"/>
          <p:cNvGrpSpPr/>
          <p:nvPr/>
        </p:nvGrpSpPr>
        <p:grpSpPr>
          <a:xfrm>
            <a:off x="849565" y="4196943"/>
            <a:ext cx="4038599" cy="2162744"/>
            <a:chOff x="893622" y="4470530"/>
            <a:chExt cx="4038599" cy="2162744"/>
          </a:xfrm>
        </p:grpSpPr>
        <p:pic>
          <p:nvPicPr>
            <p:cNvPr id="50" name="Image 4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3622" y="4470530"/>
              <a:ext cx="4038599" cy="2162744"/>
            </a:xfrm>
            <a:prstGeom prst="rect">
              <a:avLst/>
            </a:prstGeom>
            <a:noFill/>
          </p:spPr>
        </p:pic>
        <mc:AlternateContent xmlns:mc="http://schemas.openxmlformats.org/markup-compatibility/2006" xmlns:a14="http://schemas.microsoft.com/office/drawing/2010/main">
          <mc:Choice Requires="a14">
            <p:sp>
              <p:nvSpPr>
                <p:cNvPr id="53" name="ZoneTexte 52"/>
                <p:cNvSpPr txBox="1"/>
                <p:nvPr/>
              </p:nvSpPr>
              <p:spPr>
                <a:xfrm>
                  <a:off x="1469256" y="5528131"/>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469256" y="5528131"/>
                  <a:ext cx="1443665" cy="369332"/>
                </a:xfrm>
                <a:prstGeom prst="rect">
                  <a:avLst/>
                </a:prstGeom>
                <a:blipFill rotWithShape="0">
                  <a:blip r:embed="rId8"/>
                  <a:stretch>
                    <a:fillRect l="-3376" t="-10000" b="-26667"/>
                  </a:stretch>
                </a:blipFill>
              </p:spPr>
              <p:txBody>
                <a:bodyPr/>
                <a:lstStyle/>
                <a:p>
                  <a:r>
                    <a:rPr lang="fr-FR">
                      <a:noFill/>
                    </a:rPr>
                    <a:t> </a:t>
                  </a:r>
                </a:p>
              </p:txBody>
            </p:sp>
          </mc:Fallback>
        </mc:AlternateContent>
      </p:grpSp>
      <p:grpSp>
        <p:nvGrpSpPr>
          <p:cNvPr id="6" name="Groupe 5"/>
          <p:cNvGrpSpPr/>
          <p:nvPr/>
        </p:nvGrpSpPr>
        <p:grpSpPr>
          <a:xfrm>
            <a:off x="6346691" y="3644888"/>
            <a:ext cx="5041978" cy="2914211"/>
            <a:chOff x="6041597" y="3628196"/>
            <a:chExt cx="5041978" cy="2914211"/>
          </a:xfrm>
        </p:grpSpPr>
        <p:pic>
          <p:nvPicPr>
            <p:cNvPr id="51" name="Image 50"/>
            <p:cNvPicPr/>
            <p:nvPr/>
          </p:nvPicPr>
          <p:blipFill>
            <a:blip r:embed="rId9">
              <a:extLst>
                <a:ext uri="{28A0092B-C50C-407E-A947-70E740481C1C}">
                  <a14:useLocalDpi xmlns:a14="http://schemas.microsoft.com/office/drawing/2010/main" val="0"/>
                </a:ext>
              </a:extLst>
            </a:blip>
            <a:srcRect/>
            <a:stretch>
              <a:fillRect/>
            </a:stretch>
          </p:blipFill>
          <p:spPr bwMode="auto">
            <a:xfrm>
              <a:off x="6041597" y="3628196"/>
              <a:ext cx="5041978" cy="2914211"/>
            </a:xfrm>
            <a:prstGeom prst="rect">
              <a:avLst/>
            </a:prstGeom>
            <a:noFill/>
          </p:spPr>
        </p:pic>
        <mc:AlternateContent xmlns:mc="http://schemas.openxmlformats.org/markup-compatibility/2006" xmlns:a14="http://schemas.microsoft.com/office/drawing/2010/main">
          <mc:Choice Requires="a14">
            <p:sp>
              <p:nvSpPr>
                <p:cNvPr id="54" name="Rectangle 53"/>
                <p:cNvSpPr/>
                <p:nvPr/>
              </p:nvSpPr>
              <p:spPr>
                <a:xfrm>
                  <a:off x="7163141" y="3832299"/>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7163141" y="3832299"/>
                  <a:ext cx="3131370"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55" name="Ellipse 54"/>
          <p:cNvSpPr/>
          <p:nvPr/>
        </p:nvSpPr>
        <p:spPr>
          <a:xfrm>
            <a:off x="10634869" y="3701269"/>
            <a:ext cx="980055" cy="980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 &amp; paramètres de simulation</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534370"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au 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534370" y="1231773"/>
                <a:ext cx="7641040" cy="923330"/>
              </a:xfrm>
              <a:prstGeom prst="rect">
                <a:avLst/>
              </a:prstGeom>
              <a:blipFill rotWithShape="0">
                <a:blip r:embed="rId2"/>
                <a:stretch>
                  <a:fillRect l="-559" t="-3289" b="-92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4370" y="2162887"/>
                <a:ext cx="5416676" cy="464166"/>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 </a:t>
                </a:r>
                <a14:m>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smtClean="0">
                            <a:latin typeface="Cambria Math" panose="02040503050406030204" pitchFamily="18" charset="0"/>
                            <a:cs typeface="Times New Roman" panose="02020603050405020304" pitchFamily="18" charset="0"/>
                          </a:rPr>
                          <m:t>𝑼</m:t>
                        </m:r>
                      </m:e>
                      <m:sub>
                        <m:r>
                          <a:rPr lang="fr-FR" b="1" i="1" dirty="0" smtClean="0">
                            <a:latin typeface="Cambria Math" panose="02040503050406030204" pitchFamily="18" charset="0"/>
                            <a:cs typeface="Times New Roman" panose="02020603050405020304" pitchFamily="18" charset="0"/>
                          </a:rPr>
                          <m:t>𝟎</m:t>
                        </m:r>
                      </m:sub>
                    </m:sSub>
                    <m:r>
                      <a:rPr lang="fr-FR" i="1" dirty="0" smtClean="0">
                        <a:latin typeface="Cambria Math" panose="02040503050406030204" pitchFamily="18" charset="0"/>
                        <a:cs typeface="Times New Roman" panose="02020603050405020304" pitchFamily="18" charset="0"/>
                      </a:rPr>
                      <m:t> = </m:t>
                    </m:r>
                    <m:r>
                      <a:rPr lang="fr-FR" b="1" i="1" dirty="0" smtClean="0">
                        <a:latin typeface="Cambria Math" panose="02040503050406030204" pitchFamily="18" charset="0"/>
                        <a:cs typeface="Times New Roman" panose="02020603050405020304" pitchFamily="18" charset="0"/>
                      </a:rPr>
                      <m:t>𝑼</m:t>
                    </m:r>
                    <m:r>
                      <a:rPr lang="fr-FR" i="1" dirty="0" smtClean="0">
                        <a:latin typeface="Cambria Math" panose="02040503050406030204" pitchFamily="18" charset="0"/>
                        <a:cs typeface="Times New Roman" panose="02020603050405020304" pitchFamily="18" charset="0"/>
                      </a:rPr>
                      <m:t> − </m:t>
                    </m:r>
                    <m:sSub>
                      <m:sSubPr>
                        <m:ctrlPr>
                          <a:rPr lang="fr-FR" b="1" i="1" dirty="0" err="1" smtClean="0">
                            <a:latin typeface="Cambria Math" panose="02040503050406030204" pitchFamily="18" charset="0"/>
                            <a:cs typeface="Times New Roman" panose="02020603050405020304" pitchFamily="18" charset="0"/>
                          </a:rPr>
                        </m:ctrlPr>
                      </m:sSubPr>
                      <m:e>
                        <m:r>
                          <a:rPr lang="fr-FR" b="1" i="1" dirty="0" err="1" smtClean="0">
                            <a:latin typeface="Cambria Math" panose="02040503050406030204" pitchFamily="18" charset="0"/>
                            <a:cs typeface="Times New Roman" panose="02020603050405020304" pitchFamily="18" charset="0"/>
                          </a:rPr>
                          <m:t>𝑼</m:t>
                        </m:r>
                      </m:e>
                      <m:sub>
                        <m:r>
                          <a:rPr lang="fr-FR" b="1" i="1" dirty="0" err="1" smtClean="0">
                            <a:latin typeface="Cambria Math" panose="02040503050406030204" pitchFamily="18" charset="0"/>
                            <a:cs typeface="Times New Roman" panose="02020603050405020304" pitchFamily="18" charset="0"/>
                          </a:rPr>
                          <m:t>𝒕𝒉</m:t>
                        </m:r>
                      </m:sub>
                    </m:sSub>
                  </m:oMath>
                </a14:m>
                <a:endParaRPr lang="fr-FR" b="1" dirty="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4370" y="2162887"/>
                <a:ext cx="5416676" cy="464166"/>
              </a:xfrm>
              <a:prstGeom prst="rect">
                <a:avLst/>
              </a:prstGeom>
              <a:blipFill rotWithShape="0">
                <a:blip r:embed="rId3"/>
                <a:stretch>
                  <a:fillRect l="-788" b="-2105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3184207766"/>
                  </p:ext>
                </p:extLst>
              </p:nvPr>
            </p:nvGraphicFramePr>
            <p:xfrm>
              <a:off x="580251" y="307357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3184207766"/>
                  </p:ext>
                </p:extLst>
              </p:nvPr>
            </p:nvGraphicFramePr>
            <p:xfrm>
              <a:off x="580251" y="307357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7525" b="-178571"/>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7525" b="-11875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2473" r="-447525" b="-2151"/>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3832203" y="2589287"/>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3832203" y="2589287"/>
                <a:ext cx="1896623" cy="369332"/>
              </a:xfrm>
              <a:prstGeom prst="rect">
                <a:avLst/>
              </a:prstGeom>
              <a:blipFill rotWithShape="0">
                <a:blip r:embed="rId5"/>
                <a:stretch>
                  <a:fillRect b="-1667"/>
                </a:stretch>
              </a:blipFill>
            </p:spPr>
            <p:txBody>
              <a:bodyPr/>
              <a:lstStyle/>
              <a:p>
                <a:r>
                  <a:rPr lang="fr-FR">
                    <a:noFill/>
                  </a:rPr>
                  <a:t> </a:t>
                </a:r>
              </a:p>
            </p:txBody>
          </p:sp>
        </mc:Fallback>
      </mc:AlternateContent>
      <p:sp>
        <p:nvSpPr>
          <p:cNvPr id="35" name="ZoneTexte 34"/>
          <p:cNvSpPr txBox="1"/>
          <p:nvPr/>
        </p:nvSpPr>
        <p:spPr>
          <a:xfrm>
            <a:off x="534370"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473666" y="1270205"/>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68538728"/>
              </p:ext>
            </p:extLst>
          </p:nvPr>
        </p:nvGraphicFramePr>
        <p:xfrm>
          <a:off x="499734" y="1015094"/>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612981" y="1014523"/>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175115" y="1214578"/>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 (rotor </a:t>
            </a:r>
            <a:r>
              <a:rPr lang="fr-FR" sz="3200" dirty="0">
                <a:cs typeface="Arial" panose="020B0604020202020204" pitchFamily="34" charset="0"/>
              </a:rPr>
              <a:t>long) : </a:t>
            </a:r>
            <a:r>
              <a:rPr lang="fr-FR" sz="3200" dirty="0" smtClean="0">
                <a:cs typeface="Arial" panose="020B0604020202020204" pitchFamily="34" charset="0"/>
              </a:rPr>
              <a:t>Température</a:t>
            </a:r>
            <a:endParaRPr lang="fr-FR" sz="3200" dirty="0">
              <a:cs typeface="Arial" panose="020B0604020202020204" pitchFamily="34" charset="0"/>
            </a:endParaRPr>
          </a:p>
        </p:txBody>
      </p:sp>
      <p:sp>
        <p:nvSpPr>
          <p:cNvPr id="2" name="Rectangle 1"/>
          <p:cNvSpPr/>
          <p:nvPr/>
        </p:nvSpPr>
        <p:spPr>
          <a:xfrm>
            <a:off x="533754" y="5582018"/>
            <a:ext cx="6329810"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 de la température corrélées avec les amplitudes</a:t>
            </a:r>
            <a:endParaRPr lang="fr-FR" dirty="0"/>
          </a:p>
        </p:txBody>
      </p:sp>
      <p:sp>
        <p:nvSpPr>
          <p:cNvPr id="22" name="Rectangle 21"/>
          <p:cNvSpPr/>
          <p:nvPr/>
        </p:nvSpPr>
        <p:spPr>
          <a:xfrm>
            <a:off x="499734" y="6012682"/>
            <a:ext cx="7867667"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Déclenchement de l’effet Morton pour le balourd mécanique 140g.mm</a:t>
            </a:r>
            <a:r>
              <a:rPr lang="fr-FR" dirty="0">
                <a:cs typeface="Times New Roman" panose="02020603050405020304" pitchFamily="18" charset="0"/>
              </a:rPr>
              <a:t> imposé</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776826" y="1063739"/>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atteins 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a:t>Mis 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75104" y="595086"/>
            <a:ext cx="5362212" cy="1989359"/>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956" y="2884546"/>
            <a:ext cx="4644602" cy="3549650"/>
          </a:xfrm>
          <a:prstGeom prst="rect">
            <a:avLst/>
          </a:prstGeom>
          <a:noFill/>
        </p:spPr>
      </p:pic>
    </p:spTree>
    <p:extLst>
      <p:ext uri="{BB962C8B-B14F-4D97-AF65-F5344CB8AC3E}">
        <p14:creationId xmlns:p14="http://schemas.microsoft.com/office/powerpoint/2010/main" val="32977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p:cNvGrpSpPr/>
          <p:nvPr/>
        </p:nvGrpSpPr>
        <p:grpSpPr>
          <a:xfrm>
            <a:off x="977242" y="1082417"/>
            <a:ext cx="4495861" cy="4559049"/>
            <a:chOff x="977242" y="1082417"/>
            <a:chExt cx="4001883" cy="4058129"/>
          </a:xfrm>
        </p:grpSpPr>
        <p:grpSp>
          <p:nvGrpSpPr>
            <p:cNvPr id="9" name="Groupe 8"/>
            <p:cNvGrpSpPr/>
            <p:nvPr/>
          </p:nvGrpSpPr>
          <p:grpSpPr>
            <a:xfrm>
              <a:off x="977242" y="1082417"/>
              <a:ext cx="4001883" cy="4058129"/>
              <a:chOff x="889497" y="2865607"/>
              <a:chExt cx="3706395" cy="3750672"/>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1257503" y="6287114"/>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4"/>
                  <a:stretch>
                    <a:fillRect t="-8824" b="-11765"/>
                  </a:stretch>
                </a:blipFill>
              </p:spPr>
              <p:txBody>
                <a:bodyPr/>
                <a:lstStyle/>
                <a:p>
                  <a:r>
                    <a:rPr lang="fr-FR">
                      <a:noFill/>
                    </a:rPr>
                    <a:t> </a:t>
                  </a:r>
                </a:p>
              </p:txBody>
            </p:sp>
          </mc:Fallback>
        </mc:AlternateContent>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190210" y="2728875"/>
            <a:ext cx="5602780" cy="3703897"/>
            <a:chOff x="6080735" y="2281246"/>
            <a:chExt cx="5302683" cy="3505508"/>
          </a:xfrm>
        </p:grpSpPr>
        <p:pic>
          <p:nvPicPr>
            <p:cNvPr id="19" name="Image 18"/>
            <p:cNvPicPr/>
            <p:nvPr/>
          </p:nvPicPr>
          <p:blipFill>
            <a:blip r:embed="rId5"/>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1104375" y="5880331"/>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342743" y="360310"/>
            <a:ext cx="5870287" cy="2283282"/>
            <a:chOff x="6827434" y="360310"/>
            <a:chExt cx="5385596" cy="2283282"/>
          </a:xfrm>
        </p:grpSpPr>
        <p:grpSp>
          <p:nvGrpSpPr>
            <p:cNvPr id="28" name="Groupe 27"/>
            <p:cNvGrpSpPr/>
            <p:nvPr/>
          </p:nvGrpSpPr>
          <p:grpSpPr>
            <a:xfrm>
              <a:off x="6827434" y="544976"/>
              <a:ext cx="5385596" cy="2098616"/>
              <a:chOff x="1481091" y="702398"/>
              <a:chExt cx="10022430" cy="4241661"/>
            </a:xfrm>
          </p:grpSpPr>
          <p:grpSp>
            <p:nvGrpSpPr>
              <p:cNvPr id="29" name="Groupe 28"/>
              <p:cNvGrpSpPr/>
              <p:nvPr/>
            </p:nvGrpSpPr>
            <p:grpSpPr>
              <a:xfrm>
                <a:off x="1481091" y="702398"/>
                <a:ext cx="9048750" cy="4241661"/>
                <a:chOff x="1481091" y="702398"/>
                <a:chExt cx="9048750" cy="4241661"/>
              </a:xfrm>
            </p:grpSpPr>
            <p:pic>
              <p:nvPicPr>
                <p:cNvPr id="34" name="Image 33"/>
                <p:cNvPicPr>
                  <a:picLocks noChangeAspect="1"/>
                </p:cNvPicPr>
                <p:nvPr/>
              </p:nvPicPr>
              <p:blipFill>
                <a:blip r:embed="rId6"/>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7129403" y="3513300"/>
                  <a:ext cx="1377545" cy="1430759"/>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4137" y="360310"/>
              <a:ext cx="2227726" cy="400110"/>
            </a:xfrm>
            <a:prstGeom prst="rect">
              <a:avLst/>
            </a:prstGeom>
            <a:noFill/>
          </p:spPr>
          <p:txBody>
            <a:bodyPr wrap="none" rtlCol="0">
              <a:spAutoFit/>
            </a:bodyPr>
            <a:lstStyle/>
            <a:p>
              <a:r>
                <a:rPr lang="fr-FR" sz="2000" dirty="0" smtClean="0"/>
                <a:t>Turbodétendeur [2]</a:t>
              </a:r>
              <a:endParaRPr lang="fr-FR" sz="2000" dirty="0"/>
            </a:p>
          </p:txBody>
        </p:sp>
      </p:grpSp>
      <p:grpSp>
        <p:nvGrpSpPr>
          <p:cNvPr id="18" name="Groupe 17"/>
          <p:cNvGrpSpPr/>
          <p:nvPr/>
        </p:nvGrpSpPr>
        <p:grpSpPr>
          <a:xfrm>
            <a:off x="1577264" y="1811999"/>
            <a:ext cx="2529356" cy="1236001"/>
            <a:chOff x="1577264" y="1811999"/>
            <a:chExt cx="2529356" cy="1236001"/>
          </a:xfrm>
        </p:grpSpPr>
        <p:sp>
          <p:nvSpPr>
            <p:cNvPr id="8" name="ZoneTexte 7"/>
            <p:cNvSpPr txBox="1"/>
            <p:nvPr/>
          </p:nvSpPr>
          <p:spPr>
            <a:xfrm>
              <a:off x="1820673" y="1811999"/>
              <a:ext cx="2285947" cy="369332"/>
            </a:xfrm>
            <a:prstGeom prst="rect">
              <a:avLst/>
            </a:prstGeom>
            <a:solidFill>
              <a:schemeClr val="bg1"/>
            </a:solidFill>
          </p:spPr>
          <p:txBody>
            <a:bodyPr wrap="none" rtlCol="0">
              <a:spAutoFit/>
            </a:bodyPr>
            <a:lstStyle/>
            <a:p>
              <a:r>
                <a:rPr lang="fr-FR" b="1" dirty="0" smtClean="0"/>
                <a:t>10 minutes de l’écart </a:t>
              </a:r>
              <a:endParaRPr lang="fr-FR" b="1" dirty="0"/>
            </a:p>
          </p:txBody>
        </p:sp>
        <p:cxnSp>
          <p:nvCxnSpPr>
            <p:cNvPr id="14" name="Connecteur droit avec flèche 13"/>
            <p:cNvCxnSpPr>
              <a:stCxn id="8" idx="2"/>
            </p:cNvCxnSpPr>
            <p:nvPr/>
          </p:nvCxnSpPr>
          <p:spPr>
            <a:xfrm flipH="1">
              <a:off x="2565400" y="2181331"/>
              <a:ext cx="398247"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4" y="2181331"/>
              <a:ext cx="1386383"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280097"/>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du module des coefficients d’influence</a:t>
            </a:r>
            <a:endParaRPr lang="fr-FR" sz="3200" dirty="0">
              <a:cs typeface="Arial" panose="020B0604020202020204" pitchFamily="34" charset="0"/>
            </a:endParaRPr>
          </a:p>
        </p:txBody>
      </p:sp>
      <p:pic>
        <p:nvPicPr>
          <p:cNvPr id="17" name="Image 16"/>
          <p:cNvPicPr>
            <a:picLocks noChangeAspect="1"/>
          </p:cNvPicPr>
          <p:nvPr/>
        </p:nvPicPr>
        <p:blipFill>
          <a:blip r:embed="rId3"/>
          <a:stretch>
            <a:fillRect/>
          </a:stretch>
        </p:blipFill>
        <p:spPr>
          <a:xfrm>
            <a:off x="194930" y="1012810"/>
            <a:ext cx="3960000" cy="2270338"/>
          </a:xfrm>
          <a:prstGeom prst="rect">
            <a:avLst/>
          </a:prstGeom>
        </p:spPr>
      </p:pic>
      <p:pic>
        <p:nvPicPr>
          <p:cNvPr id="18" name="Image 17"/>
          <p:cNvPicPr>
            <a:picLocks noChangeAspect="1"/>
          </p:cNvPicPr>
          <p:nvPr/>
        </p:nvPicPr>
        <p:blipFill>
          <a:blip r:embed="rId4"/>
          <a:stretch>
            <a:fillRect/>
          </a:stretch>
        </p:blipFill>
        <p:spPr>
          <a:xfrm>
            <a:off x="4154930" y="1012810"/>
            <a:ext cx="3960000" cy="2266468"/>
          </a:xfrm>
          <a:prstGeom prst="rect">
            <a:avLst/>
          </a:prstGeom>
        </p:spPr>
      </p:pic>
      <p:pic>
        <p:nvPicPr>
          <p:cNvPr id="20" name="Image 19"/>
          <p:cNvPicPr>
            <a:picLocks noChangeAspect="1"/>
          </p:cNvPicPr>
          <p:nvPr/>
        </p:nvPicPr>
        <p:blipFill>
          <a:blip r:embed="rId5"/>
          <a:stretch>
            <a:fillRect/>
          </a:stretch>
        </p:blipFill>
        <p:spPr>
          <a:xfrm>
            <a:off x="8114930" y="973356"/>
            <a:ext cx="3960000" cy="2305922"/>
          </a:xfrm>
          <a:prstGeom prst="rect">
            <a:avLst/>
          </a:prstGeom>
        </p:spPr>
      </p:pic>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mc:Choice xmlns:a14="http://schemas.microsoft.com/office/drawing/2010/main" Requires="a14">
          <p:sp>
            <p:nvSpPr>
              <p:cNvPr id="21" name="Rectangle 20"/>
              <p:cNvSpPr/>
              <p:nvPr/>
            </p:nvSpPr>
            <p:spPr>
              <a:xfrm>
                <a:off x="5129138" y="3590329"/>
                <a:ext cx="6540001" cy="24994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14:m>
                  <m:oMath xmlns:m="http://schemas.openxmlformats.org/officeDocument/2006/math">
                    <m:r>
                      <a:rPr lang="fr-FR" b="1" i="1" dirty="0">
                        <a:latin typeface="Cambria Math" panose="02040503050406030204" pitchFamily="18" charset="0"/>
                      </a:rPr>
                      <m:t>𝑪</m:t>
                    </m:r>
                  </m:oMath>
                </a14:m>
                <a:r>
                  <a:rPr lang="fr-FR" dirty="0"/>
                  <a:t> </a:t>
                </a:r>
                <a:r>
                  <a:rPr lang="fr-FR" dirty="0" smtClean="0"/>
                  <a:t> </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 le </a:t>
                </a:r>
                <a:r>
                  <a:rPr lang="fr-FR" dirty="0"/>
                  <a:t>principal contributeur à l’effet Morton </a:t>
                </a:r>
                <a:r>
                  <a:rPr lang="fr-FR" dirty="0" smtClean="0"/>
                  <a:t>instable</a:t>
                </a:r>
              </a:p>
              <a:p>
                <a:endParaRPr lang="fr-FR" dirty="0"/>
              </a:p>
              <a:p>
                <a:pPr marL="342900" indent="-342900">
                  <a:buFont typeface="Arial" panose="020B0604020202020204" pitchFamily="34" charset="0"/>
                  <a:buChar char="•"/>
                </a:pPr>
                <a14:m>
                  <m:oMath xmlns:m="http://schemas.openxmlformats.org/officeDocument/2006/math">
                    <m:r>
                      <a:rPr lang="fr-FR" b="1" i="1" dirty="0">
                        <a:latin typeface="Cambria Math" panose="02040503050406030204" pitchFamily="18" charset="0"/>
                      </a:rPr>
                      <m:t>𝑪</m:t>
                    </m:r>
                  </m:oMath>
                </a14:m>
                <a:r>
                  <a:rPr lang="fr-FR" dirty="0"/>
                  <a:t> explique </a:t>
                </a:r>
                <a:r>
                  <a:rPr lang="fr-FR" dirty="0" smtClean="0"/>
                  <a:t>que </a:t>
                </a:r>
                <a:r>
                  <a:rPr lang="fr-FR" dirty="0"/>
                  <a:t>l’effet Morton est souvent attribué aux rotor en configuration porte à faux. </a:t>
                </a:r>
                <a:endParaRPr lang="fr-FR" dirty="0" smtClean="0"/>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Réduire l’amplitude de </a:t>
                </a:r>
                <a14:m>
                  <m:oMath xmlns:m="http://schemas.openxmlformats.org/officeDocument/2006/math">
                    <m:r>
                      <a:rPr lang="fr-FR" b="1" i="1" dirty="0">
                        <a:latin typeface="Cambria Math" panose="02040503050406030204" pitchFamily="18" charset="0"/>
                      </a:rPr>
                      <m:t>𝑪</m:t>
                    </m:r>
                  </m:oMath>
                </a14:m>
                <a:r>
                  <a:rPr lang="fr-FR" dirty="0"/>
                  <a:t> est le </a:t>
                </a:r>
                <a:r>
                  <a:rPr lang="fr-FR" dirty="0" smtClean="0"/>
                  <a:t>meilleur levier </a:t>
                </a:r>
                <a:r>
                  <a:rPr lang="fr-FR" dirty="0"/>
                  <a:t>pour éviter l’instabilité (pas toujours possible en pratique</a:t>
                </a:r>
                <a:r>
                  <a:rPr lang="fr-FR" dirty="0" smtClean="0"/>
                  <a:t>).</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err="1" smtClean="0"/>
                  <a:t>Réduie</a:t>
                </a:r>
                <a:endParaRPr lang="fr-FR" dirty="0" smtClean="0"/>
              </a:p>
            </p:txBody>
          </p:sp>
        </mc:Choice>
        <mc:Fallback>
          <p:sp>
            <p:nvSpPr>
              <p:cNvPr id="21" name="Rectangle 20"/>
              <p:cNvSpPr>
                <a:spLocks noRot="1" noChangeAspect="1" noMove="1" noResize="1" noEditPoints="1" noAdjustHandles="1" noChangeArrowheads="1" noChangeShapeType="1" noTextEdit="1"/>
              </p:cNvSpPr>
              <p:nvPr/>
            </p:nvSpPr>
            <p:spPr>
              <a:xfrm>
                <a:off x="5129138" y="3590329"/>
                <a:ext cx="6540001" cy="2499420"/>
              </a:xfrm>
              <a:prstGeom prst="rect">
                <a:avLst/>
              </a:prstGeom>
              <a:blipFill rotWithShape="0">
                <a:blip r:embed="rId6"/>
                <a:stretch>
                  <a:fillRect l="-559" t="-2676" b="-4866"/>
                </a:stretch>
              </a:blipFill>
            </p:spPr>
            <p:txBody>
              <a:bodyPr/>
              <a:lstStyle/>
              <a:p>
                <a:r>
                  <a:rPr lang="fr-FR">
                    <a:noFill/>
                  </a:rPr>
                  <a:t> </a:t>
                </a:r>
              </a:p>
            </p:txBody>
          </p:sp>
        </mc:Fallback>
      </mc:AlternateContent>
      <p:sp>
        <p:nvSpPr>
          <p:cNvPr id="2" name="Rectangle 1"/>
          <p:cNvSpPr/>
          <p:nvPr/>
        </p:nvSpPr>
        <p:spPr>
          <a:xfrm>
            <a:off x="194931" y="864872"/>
            <a:ext cx="490870"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4164454" y="904326"/>
            <a:ext cx="519447"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092706" y="904326"/>
            <a:ext cx="517619"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157319" y="3523527"/>
            <a:ext cx="4492536" cy="2566222"/>
            <a:chOff x="42530" y="3616981"/>
            <a:chExt cx="4492536" cy="2566222"/>
          </a:xfrm>
        </p:grpSpPr>
        <p:pic>
          <p:nvPicPr>
            <p:cNvPr id="19" name="Image 18"/>
            <p:cNvPicPr>
              <a:picLocks noChangeAspect="1"/>
            </p:cNvPicPr>
            <p:nvPr/>
          </p:nvPicPr>
          <p:blipFill>
            <a:blip r:embed="rId7"/>
            <a:stretch>
              <a:fillRect/>
            </a:stretch>
          </p:blipFill>
          <p:spPr>
            <a:xfrm>
              <a:off x="42530" y="3616981"/>
              <a:ext cx="4492536" cy="2566222"/>
            </a:xfrm>
            <a:prstGeom prst="rect">
              <a:avLst/>
            </a:prstGeom>
          </p:spPr>
        </p:pic>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39758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607695" y="1321984"/>
            <a:ext cx="6212205" cy="3690362"/>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4615841" cy="2508029"/>
              <a:chOff x="313453" y="1109157"/>
              <a:chExt cx="4615841" cy="2508029"/>
            </a:xfrm>
          </p:grpSpPr>
          <mc:AlternateContent xmlns:mc="http://schemas.openxmlformats.org/markup-compatibility/2006">
            <mc:Choice xmlns:a14="http://schemas.microsoft.com/office/drawing/2010/main"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313453" y="2404635"/>
                    <a:ext cx="4615841" cy="1212551"/>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𝑚</m:t>
                        </m:r>
                      </m:oMath>
                    </a14:m>
                    <a:r>
                      <a:rPr lang="fr-FR" sz="2000" dirty="0" smtClean="0"/>
                      <a:t> : Masse </a:t>
                    </a:r>
                    <a:r>
                      <a:rPr lang="fr-FR" sz="2000" dirty="0"/>
                      <a:t>du disque</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p:sp>
                <p:nvSpPr>
                  <p:cNvPr id="7" name="Rectangle 6"/>
                  <p:cNvSpPr>
                    <a:spLocks noRot="1" noChangeAspect="1" noMove="1" noResize="1" noEditPoints="1" noAdjustHandles="1" noChangeArrowheads="1" noChangeShapeType="1" noTextEdit="1"/>
                  </p:cNvSpPr>
                  <p:nvPr/>
                </p:nvSpPr>
                <p:spPr>
                  <a:xfrm>
                    <a:off x="313453" y="2404635"/>
                    <a:ext cx="4615841" cy="1212551"/>
                  </a:xfrm>
                  <a:prstGeom prst="rect">
                    <a:avLst/>
                  </a:prstGeom>
                  <a:blipFill rotWithShape="0">
                    <a:blip r:embed="rId5"/>
                    <a:stretch>
                      <a:fillRect l="-1032" t="-1866" r="-8830" b="-559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4" name="ZoneTexte 13"/>
                  <p:cNvSpPr txBox="1"/>
                  <p:nvPr/>
                </p:nvSpPr>
                <p:spPr>
                  <a:xfrm>
                    <a:off x="313453" y="1109157"/>
                    <a:ext cx="4566146" cy="297418"/>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a:t>
                    </a:r>
                    <a:endParaRPr lang="fr-FR" sz="2000" b="1" dirty="0"/>
                  </a:p>
                </p:txBody>
              </p:sp>
            </mc:Choice>
            <mc:Fallback>
              <p:sp>
                <p:nvSpPr>
                  <p:cNvPr id="14" name="ZoneTexte 13"/>
                  <p:cNvSpPr txBox="1">
                    <a:spLocks noRot="1" noChangeAspect="1" noMove="1" noResize="1" noEditPoints="1" noAdjustHandles="1" noChangeArrowheads="1" noChangeShapeType="1" noTextEdit="1"/>
                  </p:cNvSpPr>
                  <p:nvPr/>
                </p:nvSpPr>
                <p:spPr>
                  <a:xfrm>
                    <a:off x="313453" y="1109157"/>
                    <a:ext cx="4566146" cy="297418"/>
                  </a:xfrm>
                  <a:prstGeom prst="rect">
                    <a:avLst/>
                  </a:prstGeom>
                  <a:blipFill rotWithShape="0">
                    <a:blip r:embed="rId6"/>
                    <a:stretch>
                      <a:fillRect l="-1044" t="-7576" r="-8933" b="-25758"/>
                    </a:stretch>
                  </a:blipFill>
                </p:spPr>
                <p:txBody>
                  <a:bodyPr/>
                  <a:lstStyle/>
                  <a:p>
                    <a:r>
                      <a:rPr lang="fr-FR">
                        <a:noFill/>
                      </a:rPr>
                      <a:t> </a:t>
                    </a:r>
                  </a:p>
                </p:txBody>
              </p:sp>
            </mc:Fallback>
          </mc:AlternateContent>
        </p:grpSp>
      </p:gr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44" name="Groupe 43"/>
          <p:cNvGrpSpPr/>
          <p:nvPr/>
        </p:nvGrpSpPr>
        <p:grpSpPr>
          <a:xfrm>
            <a:off x="5191342" y="2514162"/>
            <a:ext cx="6778980" cy="2867516"/>
            <a:chOff x="630037" y="1609916"/>
            <a:chExt cx="6778980" cy="2867516"/>
          </a:xfrm>
        </p:grpSpPr>
        <p:sp>
          <p:nvSpPr>
            <p:cNvPr id="10" name="ZoneTexte 9"/>
            <p:cNvSpPr txBox="1"/>
            <p:nvPr/>
          </p:nvSpPr>
          <p:spPr>
            <a:xfrm>
              <a:off x="1443583" y="4108100"/>
              <a:ext cx="184731" cy="369332"/>
            </a:xfrm>
            <a:prstGeom prst="rect">
              <a:avLst/>
            </a:prstGeom>
            <a:noFill/>
          </p:spPr>
          <p:txBody>
            <a:bodyPr wrap="none" rtlCol="0">
              <a:spAutoFit/>
            </a:bodyPr>
            <a:lstStyle/>
            <a:p>
              <a:endParaRPr lang="fr-FR" dirty="0"/>
            </a:p>
          </p:txBody>
        </p:sp>
        <p:sp>
          <p:nvSpPr>
            <p:cNvPr id="26" name="ZoneTexte 25"/>
            <p:cNvSpPr txBox="1"/>
            <p:nvPr/>
          </p:nvSpPr>
          <p:spPr>
            <a:xfrm>
              <a:off x="3577400" y="4097562"/>
              <a:ext cx="184731" cy="369332"/>
            </a:xfrm>
            <a:prstGeom prst="rect">
              <a:avLst/>
            </a:prstGeom>
            <a:noFill/>
          </p:spPr>
          <p:txBody>
            <a:bodyPr wrap="none" rtlCol="0">
              <a:spAutoFit/>
            </a:bodyPr>
            <a:lstStyle/>
            <a:p>
              <a:endParaRPr lang="fr-FR" dirty="0"/>
            </a:p>
          </p:txBody>
        </p:sp>
        <p:sp>
          <p:nvSpPr>
            <p:cNvPr id="34" name="ZoneTexte 33"/>
            <p:cNvSpPr txBox="1"/>
            <p:nvPr/>
          </p:nvSpPr>
          <p:spPr>
            <a:xfrm>
              <a:off x="3145383" y="1609916"/>
              <a:ext cx="184731" cy="369332"/>
            </a:xfrm>
            <a:prstGeom prst="rect">
              <a:avLst/>
            </a:prstGeom>
            <a:noFill/>
          </p:spPr>
          <p:txBody>
            <a:bodyPr wrap="none" rtlCol="0">
              <a:spAutoFit/>
            </a:bodyPr>
            <a:lstStyle/>
            <a:p>
              <a:endParaRPr lang="fr-FR" dirty="0"/>
            </a:p>
          </p:txBody>
        </p:sp>
        <p:sp>
          <p:nvSpPr>
            <p:cNvPr id="35" name="ZoneTexte 34"/>
            <p:cNvSpPr txBox="1"/>
            <p:nvPr/>
          </p:nvSpPr>
          <p:spPr>
            <a:xfrm>
              <a:off x="4806480" y="2217247"/>
              <a:ext cx="2602537" cy="369332"/>
            </a:xfrm>
            <a:prstGeom prst="rect">
              <a:avLst/>
            </a:prstGeom>
            <a:noFill/>
          </p:spPr>
          <p:txBody>
            <a:bodyPr wrap="square" rtlCol="0">
              <a:spAutoFit/>
            </a:bodyPr>
            <a:lstStyle/>
            <a:p>
              <a:endParaRPr lang="fr-FR" dirty="0"/>
            </a:p>
          </p:txBody>
        </p:sp>
        <p:sp>
          <p:nvSpPr>
            <p:cNvPr id="40" name="ZoneTexte 39"/>
            <p:cNvSpPr txBox="1"/>
            <p:nvPr/>
          </p:nvSpPr>
          <p:spPr>
            <a:xfrm>
              <a:off x="630037" y="2022767"/>
              <a:ext cx="2602537" cy="369332"/>
            </a:xfrm>
            <a:prstGeom prst="rect">
              <a:avLst/>
            </a:prstGeom>
            <a:noFill/>
          </p:spPr>
          <p:txBody>
            <a:bodyPr wrap="square" rtlCol="0">
              <a:spAutoFit/>
            </a:bodyPr>
            <a:lstStyle/>
            <a:p>
              <a:pPr algn="ctr"/>
              <a:endParaRPr lang="fr-FR" dirty="0"/>
            </a:p>
          </p:txBody>
        </p:sp>
      </p:grpSp>
      <p:grpSp>
        <p:nvGrpSpPr>
          <p:cNvPr id="18" name="Groupe 17"/>
          <p:cNvGrpSpPr/>
          <p:nvPr/>
        </p:nvGrpSpPr>
        <p:grpSpPr>
          <a:xfrm>
            <a:off x="499734" y="1319616"/>
            <a:ext cx="6103139" cy="3399705"/>
            <a:chOff x="500608" y="3830655"/>
            <a:chExt cx="6103139" cy="3399705"/>
          </a:xfrm>
        </p:grpSpPr>
        <p:sp>
          <p:nvSpPr>
            <p:cNvPr id="39" name="Rectangle 38"/>
            <p:cNvSpPr/>
            <p:nvPr/>
          </p:nvSpPr>
          <p:spPr>
            <a:xfrm>
              <a:off x="500608" y="3830655"/>
              <a:ext cx="6103139" cy="33997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mc:Choice xmlns:a14="http://schemas.microsoft.com/office/drawing/2010/main" Requires="a14">
            <p:sp>
              <p:nvSpPr>
                <p:cNvPr id="45" name="Rectangle 44"/>
                <p:cNvSpPr/>
                <p:nvPr/>
              </p:nvSpPr>
              <p:spPr>
                <a:xfrm>
                  <a:off x="1348517" y="4450643"/>
                  <a:ext cx="3881062" cy="760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000" b="1" i="1" smtClean="0">
                                <a:latin typeface="Cambria Math" panose="02040503050406030204" pitchFamily="18" charset="0"/>
                                <a:ea typeface="Cambria Math" panose="02040503050406030204" pitchFamily="18" charset="0"/>
                              </a:rPr>
                            </m:ctrlPr>
                          </m:dPr>
                          <m:e>
                            <m:r>
                              <a:rPr lang="fr-FR" sz="2000" b="1" i="1">
                                <a:latin typeface="Cambria Math" panose="02040503050406030204" pitchFamily="18" charset="0"/>
                                <a:ea typeface="Cambria Math" panose="02040503050406030204" pitchFamily="18" charset="0"/>
                              </a:rPr>
                              <m:t>𝑩</m:t>
                            </m:r>
                          </m:e>
                        </m:d>
                        <m:r>
                          <a:rPr lang="fr-FR" sz="2000" b="0" i="1" smtClean="0">
                            <a:latin typeface="Cambria Math" panose="02040503050406030204" pitchFamily="18" charset="0"/>
                            <a:ea typeface="Cambria Math" panose="02040503050406030204" pitchFamily="18" charset="0"/>
                          </a:rPr>
                          <m:t>∼</m:t>
                        </m:r>
                        <m:sSub>
                          <m:sSubPr>
                            <m:ctrlPr>
                              <a:rPr lang="fr-FR" sz="2000" b="0" i="1" smtClean="0">
                                <a:latin typeface="Cambria Math" panose="02040503050406030204" pitchFamily="18" charset="0"/>
                              </a:rPr>
                            </m:ctrlPr>
                          </m:sSubPr>
                          <m:e>
                            <m:r>
                              <a:rPr lang="fr-FR" sz="2000" i="1" smtClean="0">
                                <a:latin typeface="Cambria Math" panose="02040503050406030204" pitchFamily="18" charset="0"/>
                              </a:rPr>
                              <m:t>𝑃</m:t>
                            </m:r>
                          </m:e>
                          <m:sub>
                            <m:r>
                              <a:rPr lang="fr-FR" sz="2000" b="0" i="1" smtClean="0">
                                <a:latin typeface="Cambria Math" panose="02040503050406030204" pitchFamily="18" charset="0"/>
                              </a:rPr>
                              <m:t>𝑑𝑖𝑠𝑠𝑝</m:t>
                            </m:r>
                            <m:r>
                              <a:rPr lang="fr-FR" sz="2000" b="0" i="1" smtClean="0">
                                <a:latin typeface="Cambria Math" panose="02040503050406030204" pitchFamily="18" charset="0"/>
                              </a:rPr>
                              <m:t>é</m:t>
                            </m:r>
                          </m:sub>
                        </m:sSub>
                        <m:r>
                          <a:rPr lang="fr-FR" sz="2000" i="1">
                            <a:latin typeface="Cambria Math" panose="02040503050406030204" pitchFamily="18" charset="0"/>
                            <a:ea typeface="Cambria Math" panose="02040503050406030204" pitchFamily="18" charset="0"/>
                          </a:rPr>
                          <m:t>∼</m:t>
                        </m:r>
                        <m:r>
                          <a:rPr lang="fr-FR" sz="2000" i="1" smtClean="0">
                            <a:latin typeface="Cambria Math" panose="02040503050406030204" pitchFamily="18" charset="0"/>
                          </a:rPr>
                          <m:t>2</m:t>
                        </m:r>
                        <m:r>
                          <a:rPr lang="fr-FR" sz="2000" i="1">
                            <a:latin typeface="Cambria Math" panose="02040503050406030204" pitchFamily="18" charset="0"/>
                          </a:rPr>
                          <m:t>𝜋</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sSub>
                          <m:sSubPr>
                            <m:ctrlPr>
                              <a:rPr lang="fr-FR" sz="2000" b="0" i="1" smtClean="0">
                                <a:latin typeface="Cambria Math" panose="02040503050406030204" pitchFamily="18" charset="0"/>
                              </a:rPr>
                            </m:ctrlPr>
                          </m:sSubPr>
                          <m:e>
                            <m:r>
                              <a:rPr lang="fr-FR" sz="2000" i="1">
                                <a:latin typeface="Cambria Math" panose="02040503050406030204" pitchFamily="18" charset="0"/>
                              </a:rPr>
                              <m:t>𝐿</m:t>
                            </m:r>
                          </m:e>
                          <m:sub>
                            <m:r>
                              <a:rPr lang="fr-FR" sz="2000" b="0" i="1" smtClean="0">
                                <a:latin typeface="Cambria Math" panose="02040503050406030204" pitchFamily="18" charset="0"/>
                              </a:rPr>
                              <m:t>𝑤</m:t>
                            </m:r>
                          </m:sub>
                        </m:sSub>
                        <m:r>
                          <a:rPr lang="fr-FR" sz="2000" i="1">
                            <a:latin typeface="Cambria Math" panose="02040503050406030204" pitchFamily="18" charset="0"/>
                          </a:rPr>
                          <m:t>𝜇</m:t>
                        </m:r>
                        <m:f>
                          <m:fPr>
                            <m:ctrlPr>
                              <a:rPr lang="fr-FR" sz="2000" b="0" i="1" smtClean="0">
                                <a:latin typeface="Cambria Math" panose="02040503050406030204" pitchFamily="18" charset="0"/>
                              </a:rPr>
                            </m:ctrlPr>
                          </m:fPr>
                          <m:num>
                            <m:sSup>
                              <m:sSupPr>
                                <m:ctrlPr>
                                  <a:rPr lang="fr-FR" sz="2000" i="1">
                                    <a:latin typeface="Cambria Math" panose="02040503050406030204" pitchFamily="18" charset="0"/>
                                  </a:rPr>
                                </m:ctrlPr>
                              </m:sSupPr>
                              <m:e>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r>
                                  <a:rPr lang="fr-FR" sz="2000" i="1">
                                    <a:latin typeface="Cambria Math" panose="02040503050406030204" pitchFamily="18" charset="0"/>
                                  </a:rPr>
                                  <m:t>𝜔</m:t>
                                </m:r>
                                <m:r>
                                  <a:rPr lang="fr-FR" sz="2000" b="0" i="1" smtClean="0">
                                    <a:latin typeface="Cambria Math" panose="02040503050406030204" pitchFamily="18" charset="0"/>
                                  </a:rPr>
                                  <m:t>)</m:t>
                                </m:r>
                              </m:e>
                              <m:sup>
                                <m:r>
                                  <a:rPr lang="fr-FR" sz="2000" i="1">
                                    <a:latin typeface="Cambria Math" panose="02040503050406030204" pitchFamily="18" charset="0"/>
                                  </a:rPr>
                                  <m:t>2</m:t>
                                </m:r>
                              </m:sup>
                            </m:sSup>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den>
                        </m:f>
                      </m:oMath>
                    </m:oMathPara>
                  </a14:m>
                  <a:endParaRPr lang="fr-FR" sz="2000" i="1" dirty="0"/>
                </a:p>
              </p:txBody>
            </p:sp>
          </mc:Choice>
          <mc:Fallback>
            <p:sp>
              <p:nvSpPr>
                <p:cNvPr id="45" name="Rectangle 44"/>
                <p:cNvSpPr>
                  <a:spLocks noRot="1" noChangeAspect="1" noMove="1" noResize="1" noEditPoints="1" noAdjustHandles="1" noChangeArrowheads="1" noChangeShapeType="1" noTextEdit="1"/>
                </p:cNvSpPr>
                <p:nvPr/>
              </p:nvSpPr>
              <p:spPr>
                <a:xfrm>
                  <a:off x="1348517" y="4450643"/>
                  <a:ext cx="3881062" cy="760208"/>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303055"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a:t>
              </a:r>
              <a:r>
                <a:rPr lang="fr-FR" sz="2000" b="1" dirty="0" smtClean="0"/>
                <a:t>[]</a:t>
              </a:r>
              <a:endParaRPr lang="fr-FR" sz="2000" b="1" dirty="0"/>
            </a:p>
          </p:txBody>
        </p:sp>
        <mc:AlternateContent xmlns:mc="http://schemas.openxmlformats.org/markup-compatibility/2006">
          <mc:Choice xmlns:a14="http://schemas.microsoft.com/office/drawing/2010/main" Requires="a14">
            <p:sp>
              <p:nvSpPr>
                <p:cNvPr id="43" name="Rectangle 42"/>
                <p:cNvSpPr/>
                <p:nvPr/>
              </p:nvSpPr>
              <p:spPr>
                <a:xfrm>
                  <a:off x="665020" y="5287238"/>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:vitesse de rotation</a:t>
                  </a:r>
                  <a:endParaRPr lang="fr-FR" sz="2000" dirty="0"/>
                </a:p>
              </p:txBody>
            </p:sp>
          </mc:Choice>
          <mc:Fallback>
            <p:sp>
              <p:nvSpPr>
                <p:cNvPr id="43" name="Rectangle 42"/>
                <p:cNvSpPr>
                  <a:spLocks noRot="1" noChangeAspect="1" noMove="1" noResize="1" noEditPoints="1" noAdjustHandles="1" noChangeArrowheads="1" noChangeShapeType="1" noTextEdit="1"/>
                </p:cNvSpPr>
                <p:nvPr/>
              </p:nvSpPr>
              <p:spPr>
                <a:xfrm>
                  <a:off x="665020" y="5287238"/>
                  <a:ext cx="3957528" cy="1631216"/>
                </a:xfrm>
                <a:prstGeom prst="rect">
                  <a:avLst/>
                </a:prstGeom>
                <a:blipFill rotWithShape="0">
                  <a:blip r:embed="rId5"/>
                  <a:stretch>
                    <a:fillRect l="-1387" t="-1866" b="-5597"/>
                  </a:stretch>
                </a:blipFill>
              </p:spPr>
              <p:txBody>
                <a:bodyPr/>
                <a:lstStyle/>
                <a:p>
                  <a:r>
                    <a:rPr lang="fr-FR">
                      <a:noFill/>
                    </a:rPr>
                    <a:t> </a:t>
                  </a:r>
                </a:p>
              </p:txBody>
            </p:sp>
          </mc:Fallback>
        </mc:AlternateContent>
      </p:grpSp>
      <p:grpSp>
        <p:nvGrpSpPr>
          <p:cNvPr id="36" name="Groupe 35"/>
          <p:cNvGrpSpPr/>
          <p:nvPr/>
        </p:nvGrpSpPr>
        <p:grpSpPr>
          <a:xfrm>
            <a:off x="8047579" y="4013687"/>
            <a:ext cx="4666727" cy="1099992"/>
            <a:chOff x="731367" y="4446747"/>
            <a:chExt cx="4666727" cy="1099992"/>
          </a:xfrm>
        </p:grpSpPr>
        <mc:AlternateContent xmlns:mc="http://schemas.openxmlformats.org/markup-compatibility/2006" xmlns:a14="http://schemas.microsoft.com/office/drawing/2010/main">
          <mc:Choice Requires="a14">
            <p:sp>
              <p:nvSpPr>
                <p:cNvPr id="41" name="Rectangle 40"/>
                <p:cNvSpPr/>
                <p:nvPr/>
              </p:nvSpPr>
              <p:spPr>
                <a:xfrm>
                  <a:off x="731717" y="4446747"/>
                  <a:ext cx="3793411" cy="369332"/>
                </a:xfrm>
                <a:prstGeom prst="rect">
                  <a:avLst/>
                </a:prstGeom>
              </p:spPr>
              <p:txBody>
                <a:bodyPr wrap="none">
                  <a:spAutoFit/>
                </a:bodyPr>
                <a:lstStyle/>
                <a:p>
                  <a:pPr marL="285750" indent="-285750">
                    <a:buFont typeface="Arial" panose="020B0604020202020204" pitchFamily="34" charset="0"/>
                    <a:buChar char="•"/>
                  </a:pPr>
                  <a:r>
                    <a:rPr lang="fr-FR" dirty="0" smtClean="0"/>
                    <a:t>Diminuer la viscosité  :  </a:t>
                  </a:r>
                  <a14:m>
                    <m:oMath xmlns:m="http://schemas.openxmlformats.org/officeDocument/2006/math">
                      <m:r>
                        <a:rPr lang="fr-FR" b="1" i="1" smtClean="0">
                          <a:latin typeface="Cambria Math" panose="02040503050406030204" pitchFamily="18" charset="0"/>
                        </a:rPr>
                        <m:t>𝑩</m:t>
                      </m:r>
                      <m:r>
                        <a:rPr lang="fr-FR" b="1"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et</m:t>
                      </m:r>
                      <m:r>
                        <a:rPr lang="fr-FR" b="0" i="0" smtClean="0">
                          <a:latin typeface="Cambria Math" panose="02040503050406030204" pitchFamily="18" charset="0"/>
                          <a:ea typeface="Cambria Math" panose="02040503050406030204" pitchFamily="18" charset="0"/>
                        </a:rPr>
                        <m:t>  </m:t>
                      </m:r>
                      <m:r>
                        <a:rPr lang="fr-FR" b="1" i="0" smtClean="0">
                          <a:latin typeface="Cambria Math" panose="02040503050406030204" pitchFamily="18" charset="0"/>
                          <a:ea typeface="Cambria Math" panose="02040503050406030204" pitchFamily="18" charset="0"/>
                        </a:rPr>
                        <m:t>𝐀</m:t>
                      </m:r>
                      <m:r>
                        <a:rPr lang="fr-FR" b="1" i="0" smtClean="0">
                          <a:latin typeface="Cambria Math" panose="02040503050406030204" pitchFamily="18" charset="0"/>
                          <a:ea typeface="Cambria Math" panose="02040503050406030204" pitchFamily="18" charset="0"/>
                        </a:rPr>
                        <m:t> ?</m:t>
                      </m:r>
                    </m:oMath>
                  </a14:m>
                  <a:r>
                    <a:rPr lang="fr-FR" dirty="0" smtClean="0"/>
                    <a:t>  </a:t>
                  </a:r>
                  <a:endParaRPr lang="fr-FR" dirty="0"/>
                </a:p>
              </p:txBody>
            </p:sp>
          </mc:Choice>
          <mc:Fallback xmlns="">
            <p:sp>
              <p:nvSpPr>
                <p:cNvPr id="21" name="Rectangle 20"/>
                <p:cNvSpPr>
                  <a:spLocks noRot="1" noChangeAspect="1" noMove="1" noResize="1" noEditPoints="1" noAdjustHandles="1" noChangeArrowheads="1" noChangeShapeType="1" noTextEdit="1"/>
                </p:cNvSpPr>
                <p:nvPr/>
              </p:nvSpPr>
              <p:spPr>
                <a:xfrm>
                  <a:off x="731717" y="4446747"/>
                  <a:ext cx="3793411" cy="369332"/>
                </a:xfrm>
                <a:prstGeom prst="rect">
                  <a:avLst/>
                </a:prstGeom>
                <a:blipFill rotWithShape="0">
                  <a:blip r:embed="rId12"/>
                  <a:stretch>
                    <a:fillRect l="-965"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731367" y="4816079"/>
                  <a:ext cx="3965124" cy="369332"/>
                </a:xfrm>
                <a:prstGeom prst="rect">
                  <a:avLst/>
                </a:prstGeom>
              </p:spPr>
              <p:txBody>
                <a:bodyPr wrap="none">
                  <a:spAutoFit/>
                </a:bodyPr>
                <a:lstStyle/>
                <a:p>
                  <a:pPr marL="285750" indent="-285750">
                    <a:buFont typeface="Arial" panose="020B0604020202020204" pitchFamily="34" charset="0"/>
                    <a:buChar char="•"/>
                  </a:pPr>
                  <a:r>
                    <a:rPr lang="fr-FR" dirty="0" smtClean="0"/>
                    <a:t>Aumenter le jeu de palier : </a:t>
                  </a:r>
                  <a14:m>
                    <m:oMath xmlns:m="http://schemas.openxmlformats.org/officeDocument/2006/math">
                      <m:r>
                        <a:rPr lang="fr-FR" b="1" i="1" smtClean="0">
                          <a:latin typeface="Cambria Math" panose="02040503050406030204" pitchFamily="18" charset="0"/>
                        </a:rPr>
                        <m:t>𝑩</m:t>
                      </m:r>
                      <m:r>
                        <a:rPr lang="fr-FR" b="0" i="1" smtClean="0">
                          <a:latin typeface="Cambria Math" panose="02040503050406030204" pitchFamily="18" charset="0"/>
                          <a:ea typeface="Cambria Math" panose="02040503050406030204" pitchFamily="18" charset="0"/>
                        </a:rPr>
                        <m:t>↓</m:t>
                      </m:r>
                    </m:oMath>
                  </a14:m>
                  <a:r>
                    <a:rPr lang="fr-FR" dirty="0" smtClean="0"/>
                    <a:t> et </a:t>
                  </a:r>
                  <a14:m>
                    <m:oMath xmlns:m="http://schemas.openxmlformats.org/officeDocument/2006/math">
                      <m:r>
                        <a:rPr lang="fr-FR" b="1" i="1" smtClean="0">
                          <a:latin typeface="Cambria Math" panose="02040503050406030204" pitchFamily="18" charset="0"/>
                        </a:rPr>
                        <m:t>𝑨</m:t>
                      </m:r>
                      <m:r>
                        <a:rPr lang="fr-FR" b="1" i="1" smtClean="0">
                          <a:latin typeface="Cambria Math" panose="02040503050406030204" pitchFamily="18" charset="0"/>
                        </a:rPr>
                        <m:t> ?</m:t>
                      </m:r>
                    </m:oMath>
                  </a14:m>
                  <a:endParaRPr lang="fr-FR" b="1" dirty="0"/>
                </a:p>
              </p:txBody>
            </p:sp>
          </mc:Choice>
          <mc:Fallback xmlns="">
            <p:sp>
              <p:nvSpPr>
                <p:cNvPr id="22" name="Rectangle 21"/>
                <p:cNvSpPr>
                  <a:spLocks noRot="1" noChangeAspect="1" noMove="1" noResize="1" noEditPoints="1" noAdjustHandles="1" noChangeArrowheads="1" noChangeShapeType="1" noTextEdit="1"/>
                </p:cNvSpPr>
                <p:nvPr/>
              </p:nvSpPr>
              <p:spPr>
                <a:xfrm>
                  <a:off x="731367" y="4816079"/>
                  <a:ext cx="3965124" cy="369332"/>
                </a:xfrm>
                <a:prstGeom prst="rect">
                  <a:avLst/>
                </a:prstGeom>
                <a:blipFill rotWithShape="0">
                  <a:blip r:embed="rId13"/>
                  <a:stretch>
                    <a:fillRect l="-107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731367" y="5177407"/>
                  <a:ext cx="4666727" cy="369332"/>
                </a:xfrm>
                <a:prstGeom prst="rect">
                  <a:avLst/>
                </a:prstGeom>
              </p:spPr>
              <p:txBody>
                <a:bodyPr wrap="none">
                  <a:spAutoFit/>
                </a:bodyPr>
                <a:lstStyle/>
                <a:p>
                  <a:pPr marL="285750" indent="-285750">
                    <a:buFont typeface="Arial" panose="020B0604020202020204" pitchFamily="34" charset="0"/>
                    <a:buChar char="•"/>
                  </a:pPr>
                  <a:r>
                    <a:rPr lang="fr-FR" dirty="0" smtClean="0"/>
                    <a:t>Augmenter le diamètre du rotor : </a:t>
                  </a:r>
                  <a14:m>
                    <m:oMath xmlns:m="http://schemas.openxmlformats.org/officeDocument/2006/math">
                      <m:r>
                        <a:rPr lang="fr-FR" b="1" i="1" smtClean="0">
                          <a:latin typeface="Cambria Math" panose="02040503050406030204" pitchFamily="18" charset="0"/>
                        </a:rPr>
                        <m:t>𝑪</m:t>
                      </m:r>
                      <m:r>
                        <a:rPr lang="fr-FR" b="1" i="1" smtClean="0">
                          <a:latin typeface="Cambria Math" panose="02040503050406030204" pitchFamily="18" charset="0"/>
                        </a:rPr>
                        <m:t> ↓</m:t>
                      </m:r>
                    </m:oMath>
                  </a14:m>
                  <a:r>
                    <a:rPr lang="fr-FR" b="0" i="0" dirty="0" smtClean="0">
                      <a:latin typeface="+mj-lt"/>
                      <a:ea typeface="Cambria Math" panose="02040503050406030204" pitchFamily="18" charset="0"/>
                    </a:rPr>
                    <a:t> et </a:t>
                  </a:r>
                  <a14:m>
                    <m:oMath xmlns:m="http://schemas.openxmlformats.org/officeDocument/2006/math">
                      <m:r>
                        <a:rPr lang="fr-FR" b="1" i="0" smtClean="0">
                          <a:latin typeface="Cambria Math" panose="02040503050406030204" pitchFamily="18" charset="0"/>
                          <a:ea typeface="Cambria Math" panose="02040503050406030204" pitchFamily="18" charset="0"/>
                        </a:rPr>
                        <m:t>𝐀</m:t>
                      </m:r>
                      <m:r>
                        <a:rPr lang="fr-FR" b="1" i="0" smtClean="0">
                          <a:latin typeface="Cambria Math" panose="02040503050406030204" pitchFamily="18" charset="0"/>
                          <a:ea typeface="Cambria Math" panose="02040503050406030204" pitchFamily="18" charset="0"/>
                        </a:rPr>
                        <m:t> ?</m:t>
                      </m:r>
                    </m:oMath>
                  </a14:m>
                  <a:r>
                    <a:rPr lang="fr-FR" b="1" dirty="0" smtClean="0"/>
                    <a:t> </a:t>
                  </a:r>
                  <a:endParaRPr lang="fr-FR" b="1" dirty="0"/>
                </a:p>
              </p:txBody>
            </p:sp>
          </mc:Choice>
          <mc:Fallback xmlns="">
            <p:sp>
              <p:nvSpPr>
                <p:cNvPr id="28" name="Rectangle 27"/>
                <p:cNvSpPr>
                  <a:spLocks noRot="1" noChangeAspect="1" noMove="1" noResize="1" noEditPoints="1" noAdjustHandles="1" noChangeArrowheads="1" noChangeShapeType="1" noTextEdit="1"/>
                </p:cNvSpPr>
                <p:nvPr/>
              </p:nvSpPr>
              <p:spPr>
                <a:xfrm>
                  <a:off x="731367" y="5177407"/>
                  <a:ext cx="4666727" cy="369332"/>
                </a:xfrm>
                <a:prstGeom prst="rect">
                  <a:avLst/>
                </a:prstGeom>
                <a:blipFill rotWithShape="0">
                  <a:blip r:embed="rId14"/>
                  <a:stretch>
                    <a:fillRect l="-914" t="-8197" b="-24590"/>
                  </a:stretch>
                </a:blipFill>
              </p:spPr>
              <p:txBody>
                <a:bodyPr/>
                <a:lstStyle/>
                <a:p>
                  <a:r>
                    <a:rPr lang="fr-FR">
                      <a:noFill/>
                    </a:rPr>
                    <a:t> </a:t>
                  </a:r>
                </a:p>
              </p:txBody>
            </p:sp>
          </mc:Fallback>
        </mc:AlternateContent>
      </p:grpSp>
    </p:spTree>
    <p:extLst>
      <p:ext uri="{BB962C8B-B14F-4D97-AF65-F5344CB8AC3E}">
        <p14:creationId xmlns:p14="http://schemas.microsoft.com/office/powerpoint/2010/main" val="21707094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44" name="Groupe 43"/>
          <p:cNvGrpSpPr/>
          <p:nvPr/>
        </p:nvGrpSpPr>
        <p:grpSpPr>
          <a:xfrm>
            <a:off x="5191342" y="2514162"/>
            <a:ext cx="6778980" cy="2867516"/>
            <a:chOff x="630037" y="1609916"/>
            <a:chExt cx="6778980" cy="2867516"/>
          </a:xfrm>
        </p:grpSpPr>
        <p:sp>
          <p:nvSpPr>
            <p:cNvPr id="10" name="ZoneTexte 9"/>
            <p:cNvSpPr txBox="1"/>
            <p:nvPr/>
          </p:nvSpPr>
          <p:spPr>
            <a:xfrm>
              <a:off x="1443583" y="4108100"/>
              <a:ext cx="184731" cy="369332"/>
            </a:xfrm>
            <a:prstGeom prst="rect">
              <a:avLst/>
            </a:prstGeom>
            <a:noFill/>
          </p:spPr>
          <p:txBody>
            <a:bodyPr wrap="none" rtlCol="0">
              <a:spAutoFit/>
            </a:bodyPr>
            <a:lstStyle/>
            <a:p>
              <a:endParaRPr lang="fr-FR" dirty="0"/>
            </a:p>
          </p:txBody>
        </p:sp>
        <p:sp>
          <p:nvSpPr>
            <p:cNvPr id="26" name="ZoneTexte 25"/>
            <p:cNvSpPr txBox="1"/>
            <p:nvPr/>
          </p:nvSpPr>
          <p:spPr>
            <a:xfrm>
              <a:off x="3577400" y="4097562"/>
              <a:ext cx="184731" cy="369332"/>
            </a:xfrm>
            <a:prstGeom prst="rect">
              <a:avLst/>
            </a:prstGeom>
            <a:noFill/>
          </p:spPr>
          <p:txBody>
            <a:bodyPr wrap="none" rtlCol="0">
              <a:spAutoFit/>
            </a:bodyPr>
            <a:lstStyle/>
            <a:p>
              <a:endParaRPr lang="fr-FR" dirty="0"/>
            </a:p>
          </p:txBody>
        </p:sp>
        <p:sp>
          <p:nvSpPr>
            <p:cNvPr id="34" name="ZoneTexte 33"/>
            <p:cNvSpPr txBox="1"/>
            <p:nvPr/>
          </p:nvSpPr>
          <p:spPr>
            <a:xfrm>
              <a:off x="3145383" y="1609916"/>
              <a:ext cx="184731" cy="369332"/>
            </a:xfrm>
            <a:prstGeom prst="rect">
              <a:avLst/>
            </a:prstGeom>
            <a:noFill/>
          </p:spPr>
          <p:txBody>
            <a:bodyPr wrap="none" rtlCol="0">
              <a:spAutoFit/>
            </a:bodyPr>
            <a:lstStyle/>
            <a:p>
              <a:endParaRPr lang="fr-FR" dirty="0"/>
            </a:p>
          </p:txBody>
        </p:sp>
        <p:sp>
          <p:nvSpPr>
            <p:cNvPr id="35" name="ZoneTexte 34"/>
            <p:cNvSpPr txBox="1"/>
            <p:nvPr/>
          </p:nvSpPr>
          <p:spPr>
            <a:xfrm>
              <a:off x="4806480" y="2217247"/>
              <a:ext cx="2602537" cy="369332"/>
            </a:xfrm>
            <a:prstGeom prst="rect">
              <a:avLst/>
            </a:prstGeom>
            <a:noFill/>
          </p:spPr>
          <p:txBody>
            <a:bodyPr wrap="square" rtlCol="0">
              <a:spAutoFit/>
            </a:bodyPr>
            <a:lstStyle/>
            <a:p>
              <a:endParaRPr lang="fr-FR" dirty="0"/>
            </a:p>
          </p:txBody>
        </p:sp>
        <p:sp>
          <p:nvSpPr>
            <p:cNvPr id="40" name="ZoneTexte 39"/>
            <p:cNvSpPr txBox="1"/>
            <p:nvPr/>
          </p:nvSpPr>
          <p:spPr>
            <a:xfrm>
              <a:off x="630037" y="2022767"/>
              <a:ext cx="2602537" cy="369332"/>
            </a:xfrm>
            <a:prstGeom prst="rect">
              <a:avLst/>
            </a:prstGeom>
            <a:noFill/>
          </p:spPr>
          <p:txBody>
            <a:bodyPr wrap="square" rtlCol="0">
              <a:spAutoFit/>
            </a:bodyPr>
            <a:lstStyle/>
            <a:p>
              <a:pPr algn="ctr"/>
              <a:endParaRPr lang="fr-FR" dirty="0"/>
            </a:p>
          </p:txBody>
        </p:sp>
      </p:grpSp>
      <p:grpSp>
        <p:nvGrpSpPr>
          <p:cNvPr id="17" name="Groupe 16"/>
          <p:cNvGrpSpPr/>
          <p:nvPr/>
        </p:nvGrpSpPr>
        <p:grpSpPr>
          <a:xfrm>
            <a:off x="696904" y="1142562"/>
            <a:ext cx="5106996" cy="3445298"/>
            <a:chOff x="6492610" y="976329"/>
            <a:chExt cx="5106996" cy="3445298"/>
          </a:xfrm>
        </p:grpSpPr>
        <p:sp>
          <p:nvSpPr>
            <p:cNvPr id="31" name="Rectangle 30"/>
            <p:cNvSpPr/>
            <p:nvPr/>
          </p:nvSpPr>
          <p:spPr>
            <a:xfrm>
              <a:off x="6492610" y="976329"/>
              <a:ext cx="5106996" cy="34452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mc:Choice xmlns:a14="http://schemas.microsoft.com/office/drawing/2010/main" Requires="a14">
            <p:sp>
              <p:nvSpPr>
                <p:cNvPr id="46" name="Rectangle 45"/>
                <p:cNvSpPr/>
                <p:nvPr/>
              </p:nvSpPr>
              <p:spPr>
                <a:xfrm>
                  <a:off x="7223333" y="1493071"/>
                  <a:ext cx="36455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b="1" i="1" smtClean="0">
                                <a:latin typeface="Cambria Math" panose="02040503050406030204" pitchFamily="18" charset="0"/>
                                <a:ea typeface="Cambria Math" panose="02040503050406030204" pitchFamily="18" charset="0"/>
                              </a:rPr>
                            </m:ctrlPr>
                          </m:dPr>
                          <m:e>
                            <m:r>
                              <a:rPr lang="fr-FR" b="1" i="1">
                                <a:latin typeface="Cambria Math" panose="02040503050406030204" pitchFamily="18" charset="0"/>
                                <a:ea typeface="Cambria Math" panose="02040503050406030204" pitchFamily="18" charset="0"/>
                              </a:rPr>
                              <m:t>𝑨</m:t>
                            </m:r>
                          </m:e>
                        </m:d>
                        <m:r>
                          <a:rPr lang="fr-FR" b="1" i="1" smtClean="0">
                            <a:latin typeface="Cambria Math" panose="02040503050406030204" pitchFamily="18" charset="0"/>
                            <a:ea typeface="Cambria Math" panose="02040503050406030204" pitchFamily="18" charset="0"/>
                          </a:rPr>
                          <m:t> ∼</m:t>
                        </m:r>
                        <m:r>
                          <a:rPr lang="fr-FR" b="1" i="1" smtClean="0">
                            <a:latin typeface="Cambria Math" panose="02040503050406030204" pitchFamily="18" charset="0"/>
                          </a:rPr>
                          <m:t>𝒒</m:t>
                        </m:r>
                        <m:r>
                          <a:rPr lang="fr-FR" b="0" i="0">
                            <a:latin typeface="Cambria Math" panose="02040503050406030204" pitchFamily="18" charset="0"/>
                          </a:rPr>
                          <m:t>=</m:t>
                        </m:r>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r>
                              <a:rPr lang="fr-FR" b="0" i="1">
                                <a:latin typeface="Cambria Math" panose="02040503050406030204" pitchFamily="18" charset="0"/>
                              </a:rPr>
                              <m:t>𝑛</m:t>
                            </m:r>
                          </m:sup>
                          <m:e>
                            <m:f>
                              <m:fPr>
                                <m:ctrlPr>
                                  <a:rPr lang="fr-FR" b="0" i="1">
                                    <a:latin typeface="Cambria Math" panose="02040503050406030204" pitchFamily="18" charset="0"/>
                                  </a:rPr>
                                </m:ctrlPr>
                              </m:fPr>
                              <m:num>
                                <m:r>
                                  <a:rPr lang="fr-FR" b="0" i="1" smtClean="0">
                                    <a:latin typeface="Cambria Math" panose="02040503050406030204" pitchFamily="18" charset="0"/>
                                  </a:rPr>
                                  <m:t>𝑓</m:t>
                                </m:r>
                                <m:r>
                                  <a:rPr lang="fr-FR" b="0" i="1" smtClean="0">
                                    <a:latin typeface="Cambria Math" panose="02040503050406030204" pitchFamily="18" charset="0"/>
                                  </a:rPr>
                                  <m:t>(</m:t>
                                </m:r>
                                <m:r>
                                  <a:rPr lang="fr-FR" b="0" i="1" smtClean="0">
                                    <a:latin typeface="Cambria Math" panose="02040503050406030204" pitchFamily="18" charset="0"/>
                                  </a:rPr>
                                  <m:t>𝜔</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𝑤</m:t>
                                    </m:r>
                                  </m:e>
                                  <m:sub>
                                    <m:r>
                                      <a:rPr lang="fr-FR" b="0" i="1" smtClean="0">
                                        <a:latin typeface="Cambria Math" panose="02040503050406030204" pitchFamily="18" charset="0"/>
                                      </a:rPr>
                                      <m:t>𝑖</m:t>
                                    </m:r>
                                  </m:sub>
                                </m:sSub>
                                <m:r>
                                  <a:rPr lang="fr-FR" b="0" i="1" smtClean="0">
                                    <a:latin typeface="Cambria Math" panose="02040503050406030204" pitchFamily="18" charset="0"/>
                                  </a:rPr>
                                  <m:t>)</m:t>
                                </m:r>
                              </m:num>
                              <m:den>
                                <m:sSubSup>
                                  <m:sSubSupPr>
                                    <m:ctrlPr>
                                      <a:rPr lang="fr-FR" b="0" i="1">
                                        <a:latin typeface="Cambria Math" panose="02040503050406030204" pitchFamily="18" charset="0"/>
                                      </a:rPr>
                                    </m:ctrlPr>
                                  </m:sSubSupPr>
                                  <m:e>
                                    <m:r>
                                      <a:rPr lang="fr-FR" b="0" i="1">
                                        <a:latin typeface="Cambria Math" panose="02040503050406030204" pitchFamily="18" charset="0"/>
                                      </a:rPr>
                                      <m:t>𝜔</m:t>
                                    </m:r>
                                  </m:e>
                                  <m:sub>
                                    <m:r>
                                      <a:rPr lang="fr-FR" b="0" i="1">
                                        <a:latin typeface="Cambria Math" panose="02040503050406030204" pitchFamily="18" charset="0"/>
                                      </a:rPr>
                                      <m:t>𝑖</m:t>
                                    </m:r>
                                  </m:sub>
                                  <m:sup>
                                    <m:r>
                                      <a:rPr lang="fr-FR" b="0" i="0">
                                        <a:latin typeface="Cambria Math" panose="02040503050406030204" pitchFamily="18" charset="0"/>
                                      </a:rPr>
                                      <m:t>2</m:t>
                                    </m:r>
                                  </m:sup>
                                </m:sSubSup>
                                <m:r>
                                  <a:rPr lang="fr-FR" b="0" i="0">
                                    <a:latin typeface="Cambria Math" panose="02040503050406030204" pitchFamily="18" charset="0"/>
                                  </a:rPr>
                                  <m:t>−</m:t>
                                </m:r>
                                <m:sSup>
                                  <m:sSupPr>
                                    <m:ctrlPr>
                                      <a:rPr lang="fr-FR" b="0" i="1">
                                        <a:latin typeface="Cambria Math" panose="02040503050406030204" pitchFamily="18" charset="0"/>
                                      </a:rPr>
                                    </m:ctrlPr>
                                  </m:sSupPr>
                                  <m:e>
                                    <m:r>
                                      <a:rPr lang="fr-FR" b="0" i="1">
                                        <a:latin typeface="Cambria Math" panose="02040503050406030204" pitchFamily="18" charset="0"/>
                                      </a:rPr>
                                      <m:t>𝜔</m:t>
                                    </m:r>
                                  </m:e>
                                  <m:sup>
                                    <m:r>
                                      <a:rPr lang="fr-FR" b="0" i="0">
                                        <a:latin typeface="Cambria Math" panose="02040503050406030204" pitchFamily="18" charset="0"/>
                                      </a:rPr>
                                      <m:t>2</m:t>
                                    </m:r>
                                  </m:sup>
                                </m:sSup>
                                <m:r>
                                  <a:rPr lang="fr-FR" b="0" i="0">
                                    <a:latin typeface="Cambria Math" panose="02040503050406030204" pitchFamily="18" charset="0"/>
                                  </a:rPr>
                                  <m:t>+2</m:t>
                                </m:r>
                                <m:r>
                                  <a:rPr lang="fr-FR" b="0" i="1">
                                    <a:latin typeface="Cambria Math" panose="02040503050406030204" pitchFamily="18" charset="0"/>
                                  </a:rPr>
                                  <m:t>𝑗</m:t>
                                </m:r>
                                <m:sSub>
                                  <m:sSubPr>
                                    <m:ctrlPr>
                                      <a:rPr lang="fr-FR" b="0" i="1">
                                        <a:latin typeface="Cambria Math" panose="02040503050406030204" pitchFamily="18" charset="0"/>
                                      </a:rPr>
                                    </m:ctrlPr>
                                  </m:sSubPr>
                                  <m:e>
                                    <m:r>
                                      <a:rPr lang="fr-FR" b="0" i="1">
                                        <a:latin typeface="Cambria Math" panose="02040503050406030204" pitchFamily="18" charset="0"/>
                                      </a:rPr>
                                      <m:t>𝜉</m:t>
                                    </m:r>
                                  </m:e>
                                  <m:sub>
                                    <m:r>
                                      <a:rPr lang="fr-FR" b="0" i="1">
                                        <a:latin typeface="Cambria Math" panose="02040503050406030204" pitchFamily="18" charset="0"/>
                                      </a:rPr>
                                      <m:t>𝑖</m:t>
                                    </m:r>
                                  </m:sub>
                                </m:sSub>
                                <m:sSub>
                                  <m:sSubPr>
                                    <m:ctrlPr>
                                      <a:rPr lang="fr-FR" b="0" i="1">
                                        <a:latin typeface="Cambria Math" panose="02040503050406030204" pitchFamily="18" charset="0"/>
                                      </a:rPr>
                                    </m:ctrlPr>
                                  </m:sSubPr>
                                  <m:e>
                                    <m:r>
                                      <a:rPr lang="fr-FR" b="0" i="1">
                                        <a:latin typeface="Cambria Math" panose="02040503050406030204" pitchFamily="18" charset="0"/>
                                      </a:rPr>
                                      <m:t>𝜔</m:t>
                                    </m:r>
                                  </m:e>
                                  <m:sub>
                                    <m:r>
                                      <a:rPr lang="fr-FR" b="0" i="1">
                                        <a:latin typeface="Cambria Math" panose="02040503050406030204" pitchFamily="18" charset="0"/>
                                      </a:rPr>
                                      <m:t>𝑖</m:t>
                                    </m:r>
                                  </m:sub>
                                </m:sSub>
                                <m:r>
                                  <a:rPr lang="fr-FR" b="0" i="1">
                                    <a:latin typeface="Cambria Math" panose="02040503050406030204" pitchFamily="18" charset="0"/>
                                  </a:rPr>
                                  <m:t>𝜔</m:t>
                                </m:r>
                              </m:den>
                            </m:f>
                          </m:e>
                        </m:nary>
                      </m:oMath>
                    </m:oMathPara>
                  </a14:m>
                  <a:endParaRPr lang="fr-FR" dirty="0"/>
                </a:p>
              </p:txBody>
            </p:sp>
          </mc:Choice>
          <mc:Fallback>
            <p:sp>
              <p:nvSpPr>
                <p:cNvPr id="46" name="Rectangle 45"/>
                <p:cNvSpPr>
                  <a:spLocks noRot="1" noChangeAspect="1" noMove="1" noResize="1" noEditPoints="1" noAdjustHandles="1" noChangeArrowheads="1" noChangeShapeType="1" noTextEdit="1"/>
                </p:cNvSpPr>
                <p:nvPr/>
              </p:nvSpPr>
              <p:spPr>
                <a:xfrm>
                  <a:off x="7223333" y="1493071"/>
                  <a:ext cx="3645549" cy="848566"/>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 name="Rectangle 36"/>
                <p:cNvSpPr/>
                <p:nvPr/>
              </p:nvSpPr>
              <p:spPr>
                <a:xfrm>
                  <a:off x="6635410" y="2508984"/>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p:sp>
              <p:nvSpPr>
                <p:cNvPr id="37" name="Rectangle 36"/>
                <p:cNvSpPr>
                  <a:spLocks noRot="1" noChangeAspect="1" noMove="1" noResize="1" noEditPoints="1" noAdjustHandles="1" noChangeArrowheads="1" noChangeShapeType="1" noTextEdit="1"/>
                </p:cNvSpPr>
                <p:nvPr/>
              </p:nvSpPr>
              <p:spPr>
                <a:xfrm>
                  <a:off x="6635410" y="2508984"/>
                  <a:ext cx="4476675" cy="1631216"/>
                </a:xfrm>
                <a:prstGeom prst="rect">
                  <a:avLst/>
                </a:prstGeom>
                <a:blipFill rotWithShape="0">
                  <a:blip r:embed="rId5"/>
                  <a:stretch>
                    <a:fillRect l="-1226" t="-2247" r="-681" b="-599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8" name="ZoneTexte 37"/>
                <p:cNvSpPr txBox="1"/>
                <p:nvPr/>
              </p:nvSpPr>
              <p:spPr>
                <a:xfrm>
                  <a:off x="6635410" y="1055968"/>
                  <a:ext cx="4162614" cy="369332"/>
                </a:xfrm>
                <a:prstGeom prst="rect">
                  <a:avLst/>
                </a:prstGeom>
                <a:noFill/>
              </p:spPr>
              <p:txBody>
                <a:bodyPr wrap="none" rtlCol="0">
                  <a:spAutoFit/>
                </a:bodyPr>
                <a:lstStyle/>
                <a:p>
                  <a:pPr marL="285750" indent="-285750">
                    <a:buFont typeface="Wingdings" panose="05000000000000000000" pitchFamily="2" charset="2"/>
                    <a:buChar char="Ø"/>
                  </a:pPr>
                  <a:r>
                    <a:rPr lang="fr-FR" dirty="0"/>
                    <a:t>C</a:t>
                  </a:r>
                  <a:r>
                    <a:rPr lang="fr-FR" dirty="0" smtClean="0"/>
                    <a:t>oefficient </a:t>
                  </a:r>
                  <a:r>
                    <a:rPr lang="fr-FR" dirty="0"/>
                    <a:t>de la réponse vibratoire </a:t>
                  </a:r>
                  <a14:m>
                    <m:oMath xmlns:m="http://schemas.openxmlformats.org/officeDocument/2006/math">
                      <m:r>
                        <a:rPr lang="fr-FR" b="1" i="1" dirty="0" smtClean="0">
                          <a:latin typeface="Cambria Math" panose="02040503050406030204" pitchFamily="18" charset="0"/>
                        </a:rPr>
                        <m:t>𝒒</m:t>
                      </m:r>
                    </m:oMath>
                  </a14:m>
                  <a:r>
                    <a:rPr lang="fr-FR" b="1" dirty="0" smtClean="0"/>
                    <a:t> []</a:t>
                  </a:r>
                  <a:endParaRPr lang="fr-FR" b="1" dirty="0"/>
                </a:p>
              </p:txBody>
            </p:sp>
          </mc:Choice>
          <mc:Fallback>
            <p:sp>
              <p:nvSpPr>
                <p:cNvPr id="38" name="ZoneTexte 37"/>
                <p:cNvSpPr txBox="1">
                  <a:spLocks noRot="1" noChangeAspect="1" noMove="1" noResize="1" noEditPoints="1" noAdjustHandles="1" noChangeArrowheads="1" noChangeShapeType="1" noTextEdit="1"/>
                </p:cNvSpPr>
                <p:nvPr/>
              </p:nvSpPr>
              <p:spPr>
                <a:xfrm>
                  <a:off x="6635410" y="1055968"/>
                  <a:ext cx="4162614" cy="369332"/>
                </a:xfrm>
                <a:prstGeom prst="rect">
                  <a:avLst/>
                </a:prstGeom>
                <a:blipFill rotWithShape="0">
                  <a:blip r:embed="rId6"/>
                  <a:stretch>
                    <a:fillRect l="-1025" t="-8197" r="-293" b="-24590"/>
                  </a:stretch>
                </a:blipFill>
              </p:spPr>
              <p:txBody>
                <a:bodyPr/>
                <a:lstStyle/>
                <a:p>
                  <a:r>
                    <a:rPr lang="fr-FR">
                      <a:noFill/>
                    </a:rPr>
                    <a:t> </a:t>
                  </a:r>
                </a:p>
              </p:txBody>
            </p:sp>
          </mc:Fallback>
        </mc:AlternateContent>
      </p:grpSp>
      <p:grpSp>
        <p:nvGrpSpPr>
          <p:cNvPr id="36" name="Groupe 35"/>
          <p:cNvGrpSpPr/>
          <p:nvPr/>
        </p:nvGrpSpPr>
        <p:grpSpPr>
          <a:xfrm>
            <a:off x="6666470" y="4610168"/>
            <a:ext cx="4666727" cy="1099992"/>
            <a:chOff x="731367" y="4446747"/>
            <a:chExt cx="4666727" cy="1099992"/>
          </a:xfrm>
        </p:grpSpPr>
        <mc:AlternateContent xmlns:mc="http://schemas.openxmlformats.org/markup-compatibility/2006" xmlns:a14="http://schemas.microsoft.com/office/drawing/2010/main">
          <mc:Choice Requires="a14">
            <p:sp>
              <p:nvSpPr>
                <p:cNvPr id="41" name="Rectangle 40"/>
                <p:cNvSpPr/>
                <p:nvPr/>
              </p:nvSpPr>
              <p:spPr>
                <a:xfrm>
                  <a:off x="731717" y="4446747"/>
                  <a:ext cx="3793411" cy="369332"/>
                </a:xfrm>
                <a:prstGeom prst="rect">
                  <a:avLst/>
                </a:prstGeom>
              </p:spPr>
              <p:txBody>
                <a:bodyPr wrap="none">
                  <a:spAutoFit/>
                </a:bodyPr>
                <a:lstStyle/>
                <a:p>
                  <a:pPr marL="285750" indent="-285750">
                    <a:buFont typeface="Arial" panose="020B0604020202020204" pitchFamily="34" charset="0"/>
                    <a:buChar char="•"/>
                  </a:pPr>
                  <a:r>
                    <a:rPr lang="fr-FR" dirty="0" smtClean="0"/>
                    <a:t>Diminuer la viscosité  :  </a:t>
                  </a:r>
                  <a14:m>
                    <m:oMath xmlns:m="http://schemas.openxmlformats.org/officeDocument/2006/math">
                      <m:r>
                        <a:rPr lang="fr-FR" b="1" i="1" smtClean="0">
                          <a:latin typeface="Cambria Math" panose="02040503050406030204" pitchFamily="18" charset="0"/>
                        </a:rPr>
                        <m:t>𝑩</m:t>
                      </m:r>
                      <m:r>
                        <a:rPr lang="fr-FR" b="1"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et</m:t>
                      </m:r>
                      <m:r>
                        <a:rPr lang="fr-FR" b="0" i="0" smtClean="0">
                          <a:latin typeface="Cambria Math" panose="02040503050406030204" pitchFamily="18" charset="0"/>
                          <a:ea typeface="Cambria Math" panose="02040503050406030204" pitchFamily="18" charset="0"/>
                        </a:rPr>
                        <m:t>  </m:t>
                      </m:r>
                      <m:r>
                        <a:rPr lang="fr-FR" b="1" i="0" smtClean="0">
                          <a:latin typeface="Cambria Math" panose="02040503050406030204" pitchFamily="18" charset="0"/>
                          <a:ea typeface="Cambria Math" panose="02040503050406030204" pitchFamily="18" charset="0"/>
                        </a:rPr>
                        <m:t>𝐀</m:t>
                      </m:r>
                      <m:r>
                        <a:rPr lang="fr-FR" b="1" i="0" smtClean="0">
                          <a:latin typeface="Cambria Math" panose="02040503050406030204" pitchFamily="18" charset="0"/>
                          <a:ea typeface="Cambria Math" panose="02040503050406030204" pitchFamily="18" charset="0"/>
                        </a:rPr>
                        <m:t> ?</m:t>
                      </m:r>
                    </m:oMath>
                  </a14:m>
                  <a:r>
                    <a:rPr lang="fr-FR" dirty="0" smtClean="0"/>
                    <a:t>  </a:t>
                  </a:r>
                  <a:endParaRPr lang="fr-FR" dirty="0"/>
                </a:p>
              </p:txBody>
            </p:sp>
          </mc:Choice>
          <mc:Fallback xmlns="">
            <p:sp>
              <p:nvSpPr>
                <p:cNvPr id="21" name="Rectangle 20"/>
                <p:cNvSpPr>
                  <a:spLocks noRot="1" noChangeAspect="1" noMove="1" noResize="1" noEditPoints="1" noAdjustHandles="1" noChangeArrowheads="1" noChangeShapeType="1" noTextEdit="1"/>
                </p:cNvSpPr>
                <p:nvPr/>
              </p:nvSpPr>
              <p:spPr>
                <a:xfrm>
                  <a:off x="731717" y="4446747"/>
                  <a:ext cx="3793411" cy="369332"/>
                </a:xfrm>
                <a:prstGeom prst="rect">
                  <a:avLst/>
                </a:prstGeom>
                <a:blipFill rotWithShape="0">
                  <a:blip r:embed="rId12"/>
                  <a:stretch>
                    <a:fillRect l="-965"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731367" y="4816079"/>
                  <a:ext cx="3965124" cy="369332"/>
                </a:xfrm>
                <a:prstGeom prst="rect">
                  <a:avLst/>
                </a:prstGeom>
              </p:spPr>
              <p:txBody>
                <a:bodyPr wrap="none">
                  <a:spAutoFit/>
                </a:bodyPr>
                <a:lstStyle/>
                <a:p>
                  <a:pPr marL="285750" indent="-285750">
                    <a:buFont typeface="Arial" panose="020B0604020202020204" pitchFamily="34" charset="0"/>
                    <a:buChar char="•"/>
                  </a:pPr>
                  <a:r>
                    <a:rPr lang="fr-FR" dirty="0" smtClean="0"/>
                    <a:t>Aumenter le jeu de palier : </a:t>
                  </a:r>
                  <a14:m>
                    <m:oMath xmlns:m="http://schemas.openxmlformats.org/officeDocument/2006/math">
                      <m:r>
                        <a:rPr lang="fr-FR" b="1" i="1" smtClean="0">
                          <a:latin typeface="Cambria Math" panose="02040503050406030204" pitchFamily="18" charset="0"/>
                        </a:rPr>
                        <m:t>𝑩</m:t>
                      </m:r>
                      <m:r>
                        <a:rPr lang="fr-FR" b="0" i="1" smtClean="0">
                          <a:latin typeface="Cambria Math" panose="02040503050406030204" pitchFamily="18" charset="0"/>
                          <a:ea typeface="Cambria Math" panose="02040503050406030204" pitchFamily="18" charset="0"/>
                        </a:rPr>
                        <m:t>↓</m:t>
                      </m:r>
                    </m:oMath>
                  </a14:m>
                  <a:r>
                    <a:rPr lang="fr-FR" dirty="0" smtClean="0"/>
                    <a:t> et </a:t>
                  </a:r>
                  <a14:m>
                    <m:oMath xmlns:m="http://schemas.openxmlformats.org/officeDocument/2006/math">
                      <m:r>
                        <a:rPr lang="fr-FR" b="1" i="1" smtClean="0">
                          <a:latin typeface="Cambria Math" panose="02040503050406030204" pitchFamily="18" charset="0"/>
                        </a:rPr>
                        <m:t>𝑨</m:t>
                      </m:r>
                      <m:r>
                        <a:rPr lang="fr-FR" b="1" i="1" smtClean="0">
                          <a:latin typeface="Cambria Math" panose="02040503050406030204" pitchFamily="18" charset="0"/>
                        </a:rPr>
                        <m:t> ?</m:t>
                      </m:r>
                    </m:oMath>
                  </a14:m>
                  <a:endParaRPr lang="fr-FR" b="1" dirty="0"/>
                </a:p>
              </p:txBody>
            </p:sp>
          </mc:Choice>
          <mc:Fallback xmlns="">
            <p:sp>
              <p:nvSpPr>
                <p:cNvPr id="22" name="Rectangle 21"/>
                <p:cNvSpPr>
                  <a:spLocks noRot="1" noChangeAspect="1" noMove="1" noResize="1" noEditPoints="1" noAdjustHandles="1" noChangeArrowheads="1" noChangeShapeType="1" noTextEdit="1"/>
                </p:cNvSpPr>
                <p:nvPr/>
              </p:nvSpPr>
              <p:spPr>
                <a:xfrm>
                  <a:off x="731367" y="4816079"/>
                  <a:ext cx="3965124" cy="369332"/>
                </a:xfrm>
                <a:prstGeom prst="rect">
                  <a:avLst/>
                </a:prstGeom>
                <a:blipFill rotWithShape="0">
                  <a:blip r:embed="rId13"/>
                  <a:stretch>
                    <a:fillRect l="-107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731367" y="5177407"/>
                  <a:ext cx="4666727" cy="369332"/>
                </a:xfrm>
                <a:prstGeom prst="rect">
                  <a:avLst/>
                </a:prstGeom>
              </p:spPr>
              <p:txBody>
                <a:bodyPr wrap="none">
                  <a:spAutoFit/>
                </a:bodyPr>
                <a:lstStyle/>
                <a:p>
                  <a:pPr marL="285750" indent="-285750">
                    <a:buFont typeface="Arial" panose="020B0604020202020204" pitchFamily="34" charset="0"/>
                    <a:buChar char="•"/>
                  </a:pPr>
                  <a:r>
                    <a:rPr lang="fr-FR" dirty="0" smtClean="0"/>
                    <a:t>Augmenter le diamètre du rotor : </a:t>
                  </a:r>
                  <a14:m>
                    <m:oMath xmlns:m="http://schemas.openxmlformats.org/officeDocument/2006/math">
                      <m:r>
                        <a:rPr lang="fr-FR" b="1" i="1" smtClean="0">
                          <a:latin typeface="Cambria Math" panose="02040503050406030204" pitchFamily="18" charset="0"/>
                        </a:rPr>
                        <m:t>𝑪</m:t>
                      </m:r>
                      <m:r>
                        <a:rPr lang="fr-FR" b="1" i="1" smtClean="0">
                          <a:latin typeface="Cambria Math" panose="02040503050406030204" pitchFamily="18" charset="0"/>
                        </a:rPr>
                        <m:t> ↓</m:t>
                      </m:r>
                    </m:oMath>
                  </a14:m>
                  <a:r>
                    <a:rPr lang="fr-FR" b="0" i="0" dirty="0" smtClean="0">
                      <a:latin typeface="+mj-lt"/>
                      <a:ea typeface="Cambria Math" panose="02040503050406030204" pitchFamily="18" charset="0"/>
                    </a:rPr>
                    <a:t> et </a:t>
                  </a:r>
                  <a14:m>
                    <m:oMath xmlns:m="http://schemas.openxmlformats.org/officeDocument/2006/math">
                      <m:r>
                        <a:rPr lang="fr-FR" b="1" i="0" smtClean="0">
                          <a:latin typeface="Cambria Math" panose="02040503050406030204" pitchFamily="18" charset="0"/>
                          <a:ea typeface="Cambria Math" panose="02040503050406030204" pitchFamily="18" charset="0"/>
                        </a:rPr>
                        <m:t>𝐀</m:t>
                      </m:r>
                      <m:r>
                        <a:rPr lang="fr-FR" b="1" i="0" smtClean="0">
                          <a:latin typeface="Cambria Math" panose="02040503050406030204" pitchFamily="18" charset="0"/>
                          <a:ea typeface="Cambria Math" panose="02040503050406030204" pitchFamily="18" charset="0"/>
                        </a:rPr>
                        <m:t> ?</m:t>
                      </m:r>
                    </m:oMath>
                  </a14:m>
                  <a:r>
                    <a:rPr lang="fr-FR" b="1" dirty="0" smtClean="0"/>
                    <a:t> </a:t>
                  </a:r>
                  <a:endParaRPr lang="fr-FR" b="1" dirty="0"/>
                </a:p>
              </p:txBody>
            </p:sp>
          </mc:Choice>
          <mc:Fallback xmlns="">
            <p:sp>
              <p:nvSpPr>
                <p:cNvPr id="28" name="Rectangle 27"/>
                <p:cNvSpPr>
                  <a:spLocks noRot="1" noChangeAspect="1" noMove="1" noResize="1" noEditPoints="1" noAdjustHandles="1" noChangeArrowheads="1" noChangeShapeType="1" noTextEdit="1"/>
                </p:cNvSpPr>
                <p:nvPr/>
              </p:nvSpPr>
              <p:spPr>
                <a:xfrm>
                  <a:off x="731367" y="5177407"/>
                  <a:ext cx="4666727" cy="369332"/>
                </a:xfrm>
                <a:prstGeom prst="rect">
                  <a:avLst/>
                </a:prstGeom>
                <a:blipFill rotWithShape="0">
                  <a:blip r:embed="rId14"/>
                  <a:stretch>
                    <a:fillRect l="-914" t="-8197" b="-24590"/>
                  </a:stretch>
                </a:blipFill>
              </p:spPr>
              <p:txBody>
                <a:bodyPr/>
                <a:lstStyle/>
                <a:p>
                  <a:r>
                    <a:rPr lang="fr-FR">
                      <a:noFill/>
                    </a:rPr>
                    <a:t> </a:t>
                  </a:r>
                </a:p>
              </p:txBody>
            </p:sp>
          </mc:Fallback>
        </mc:AlternateContent>
      </p:grpSp>
      <p:sp>
        <p:nvSpPr>
          <p:cNvPr id="50" name="ZoneTexte 49"/>
          <p:cNvSpPr txBox="1"/>
          <p:nvPr/>
        </p:nvSpPr>
        <p:spPr>
          <a:xfrm>
            <a:off x="7073302" y="5814117"/>
            <a:ext cx="3853062" cy="400110"/>
          </a:xfrm>
          <a:prstGeom prst="rect">
            <a:avLst/>
          </a:prstGeom>
          <a:noFill/>
        </p:spPr>
        <p:txBody>
          <a:bodyPr wrap="square" rtlCol="0">
            <a:spAutoFit/>
          </a:bodyPr>
          <a:lstStyle/>
          <a:p>
            <a:pPr algn="ctr"/>
            <a:r>
              <a:rPr lang="fr-FR" sz="2000" dirty="0" smtClean="0">
                <a:solidFill>
                  <a:srgbClr val="00B050"/>
                </a:solidFill>
              </a:rPr>
              <a:t>Outil </a:t>
            </a:r>
            <a:r>
              <a:rPr lang="fr-FR" sz="2000" dirty="0" smtClean="0">
                <a:solidFill>
                  <a:srgbClr val="00B050"/>
                </a:solidFill>
              </a:rPr>
              <a:t>numérique fiable intervient</a:t>
            </a:r>
            <a:endParaRPr lang="fr-FR" sz="2000" dirty="0">
              <a:solidFill>
                <a:srgbClr val="00B050"/>
              </a:solidFill>
            </a:endParaRPr>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2877887" y="4245543"/>
            <a:ext cx="5811280" cy="12801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smtClean="0">
                <a:solidFill>
                  <a:schemeClr val="tx1"/>
                </a:solidFill>
              </a:rPr>
              <a:t>Modèle numérique fiable intervient</a:t>
            </a:r>
            <a:endParaRPr lang="fr-FR" sz="2400" dirty="0">
              <a:solidFill>
                <a:schemeClr val="tx1"/>
              </a:solidFill>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Message important à passer sur l’effet Morton</a:t>
            </a:r>
            <a:endParaRPr lang="fr-FR" sz="3200" dirty="0">
              <a:cs typeface="Arial" panose="020B0604020202020204" pitchFamily="34" charset="0"/>
            </a:endParaRPr>
          </a:p>
        </p:txBody>
      </p:sp>
      <p:grpSp>
        <p:nvGrpSpPr>
          <p:cNvPr id="7" name="Groupe 6"/>
          <p:cNvGrpSpPr/>
          <p:nvPr/>
        </p:nvGrpSpPr>
        <p:grpSpPr>
          <a:xfrm>
            <a:off x="783364" y="1874365"/>
            <a:ext cx="3877536" cy="1280130"/>
            <a:chOff x="1536186" y="2157361"/>
            <a:chExt cx="4080875" cy="1280130"/>
          </a:xfrm>
        </p:grpSpPr>
        <p:sp>
          <p:nvSpPr>
            <p:cNvPr id="30" name="Rectangle 29"/>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ZoneTexte 1"/>
            <p:cNvSpPr txBox="1"/>
            <p:nvPr/>
          </p:nvSpPr>
          <p:spPr>
            <a:xfrm>
              <a:off x="1664175" y="2237162"/>
              <a:ext cx="3645467" cy="1200329"/>
            </a:xfrm>
            <a:prstGeom prst="rect">
              <a:avLst/>
            </a:prstGeom>
            <a:noFill/>
          </p:spPr>
          <p:txBody>
            <a:bodyPr wrap="square" rtlCol="0">
              <a:spAutoFit/>
            </a:bodyPr>
            <a:lstStyle/>
            <a:p>
              <a:pPr algn="ctr"/>
              <a:r>
                <a:rPr lang="fr-FR" sz="2400" dirty="0" smtClean="0"/>
                <a:t>Correction sur </a:t>
              </a:r>
              <a:r>
                <a:rPr lang="fr-FR" sz="2400" dirty="0"/>
                <a:t>un </a:t>
              </a:r>
              <a:r>
                <a:rPr lang="fr-FR" sz="2400" dirty="0" smtClean="0"/>
                <a:t>paramètre de configuration du rotor </a:t>
              </a:r>
              <a:endParaRPr lang="fr-FR" sz="2400" dirty="0"/>
            </a:p>
          </p:txBody>
        </p:sp>
      </p:grpSp>
      <p:sp>
        <p:nvSpPr>
          <p:cNvPr id="8" name="Flèche droite 7"/>
          <p:cNvSpPr/>
          <p:nvPr/>
        </p:nvSpPr>
        <p:spPr>
          <a:xfrm>
            <a:off x="5339027" y="2247730"/>
            <a:ext cx="889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6754058" y="1874365"/>
            <a:ext cx="3877536" cy="1280130"/>
            <a:chOff x="1536186" y="2157361"/>
            <a:chExt cx="4080875" cy="1280130"/>
          </a:xfrm>
        </p:grpSpPr>
        <p:sp>
          <p:nvSpPr>
            <p:cNvPr id="39" name="Rectangle 38"/>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42" name="ZoneTexte 41"/>
            <p:cNvSpPr txBox="1"/>
            <p:nvPr/>
          </p:nvSpPr>
          <p:spPr>
            <a:xfrm>
              <a:off x="1707799" y="2414372"/>
              <a:ext cx="3747087" cy="830997"/>
            </a:xfrm>
            <a:prstGeom prst="rect">
              <a:avLst/>
            </a:prstGeom>
            <a:noFill/>
          </p:spPr>
          <p:txBody>
            <a:bodyPr wrap="square" rtlCol="0">
              <a:spAutoFit/>
            </a:bodyPr>
            <a:lstStyle/>
            <a:p>
              <a:pPr algn="ctr"/>
              <a:r>
                <a:rPr lang="fr-FR" sz="2400" dirty="0" smtClean="0"/>
                <a:t>Modification des </a:t>
              </a:r>
              <a:r>
                <a:rPr lang="fr-FR" sz="2400" b="1" dirty="0" smtClean="0"/>
                <a:t>plusieurs</a:t>
              </a:r>
              <a:r>
                <a:rPr lang="fr-FR" sz="2400" dirty="0" smtClean="0"/>
                <a:t> coefficients d’influence</a:t>
              </a:r>
              <a:endParaRPr lang="fr-FR" sz="2400" dirty="0"/>
            </a:p>
          </p:txBody>
        </p:sp>
      </p:grpSp>
    </p:spTree>
    <p:extLst>
      <p:ext uri="{BB962C8B-B14F-4D97-AF65-F5344CB8AC3E}">
        <p14:creationId xmlns:p14="http://schemas.microsoft.com/office/powerpoint/2010/main" val="341350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0981066" cy="584775"/>
          </a:xfrm>
          <a:prstGeom prst="rect">
            <a:avLst/>
          </a:prstGeom>
        </p:spPr>
        <p:txBody>
          <a:bodyPr wrap="square">
            <a:spAutoFit/>
          </a:bodyPr>
          <a:lstStyle/>
          <a:p>
            <a:pPr marL="0" lvl="1"/>
            <a:r>
              <a:rPr lang="fr-FR" sz="3200" dirty="0" smtClean="0">
                <a:cs typeface="Arial" panose="020B0604020202020204" pitchFamily="34" charset="0"/>
              </a:rPr>
              <a:t>Proposition d’analyse de l’effet Morton dans le cadre industriel</a:t>
            </a:r>
            <a:endParaRPr lang="fr-FR" sz="3200" dirty="0">
              <a:cs typeface="Arial" panose="020B0604020202020204" pitchFamily="34" charset="0"/>
            </a:endParaRPr>
          </a:p>
        </p:txBody>
      </p:sp>
    </p:spTree>
    <p:extLst>
      <p:ext uri="{BB962C8B-B14F-4D97-AF65-F5344CB8AC3E}">
        <p14:creationId xmlns:p14="http://schemas.microsoft.com/office/powerpoint/2010/main" val="17377568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503958" y="1294047"/>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1756102"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2009083" y="909926"/>
            <a:ext cx="9709028"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Considération </a:t>
            </a:r>
            <a:r>
              <a:rPr lang="fr-FR" altLang="zh-CN" dirty="0" smtClean="0">
                <a:solidFill>
                  <a:sysClr val="windowText" lastClr="000000"/>
                </a:solidFill>
                <a:ea typeface="微软雅黑" panose="020B0503020204020204" pitchFamily="34" charset="-122"/>
                <a:cs typeface="Times New Roman" panose="02020603050405020304" pitchFamily="18" charset="0"/>
              </a:rPr>
              <a:t>de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a:t>
            </a:r>
            <a:r>
              <a:rPr lang="fr-FR" altLang="zh-CN" dirty="0" smtClean="0">
                <a:solidFill>
                  <a:sysClr val="windowText" lastClr="000000"/>
                </a:solidFill>
                <a:ea typeface="微软雅黑" panose="020B0503020204020204" pitchFamily="34" charset="-122"/>
                <a:cs typeface="Times New Roman" panose="02020603050405020304" pitchFamily="18" charset="0"/>
              </a:rPr>
              <a:t>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Prise en compte le régime de démarrage</a:t>
            </a:r>
            <a:endParaRPr lang="fr-FR" altLang="zh-CN" dirty="0" smtClean="0">
              <a:solidFill>
                <a:sysClr val="windowText" lastClr="000000"/>
              </a:solidFill>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Réduction du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grpSp>
        <p:nvGrpSpPr>
          <p:cNvPr id="27" name="Group 7"/>
          <p:cNvGrpSpPr/>
          <p:nvPr/>
        </p:nvGrpSpPr>
        <p:grpSpPr bwMode="auto">
          <a:xfrm>
            <a:off x="405748" y="316388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1756102" y="3179579"/>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2018166" y="2926147"/>
            <a:ext cx="9699945"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Recalage du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r>
              <a:rPr lang="fr-FR" altLang="zh-CN" dirty="0">
                <a:solidFill>
                  <a:sysClr val="windowText" lastClr="000000"/>
                </a:solidFill>
                <a:ea typeface="微软雅黑" panose="020B0503020204020204" pitchFamily="34" charset="-122"/>
                <a:cs typeface="Times New Roman" panose="02020603050405020304" pitchFamily="18" charset="0"/>
              </a:rPr>
              <a:t>des résultats numériques/expérimentaux à faire avec un 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grpSp>
        <p:nvGrpSpPr>
          <p:cNvPr id="32" name="Group 17"/>
          <p:cNvGrpSpPr/>
          <p:nvPr/>
        </p:nvGrpSpPr>
        <p:grpSpPr bwMode="auto">
          <a:xfrm>
            <a:off x="463234" y="4914486"/>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1751185" y="4898899"/>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1924330" y="4859581"/>
            <a:ext cx="9531070"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Newkirk</a:t>
            </a:r>
            <a:endParaRPr lang="fr-FR" altLang="zh-CN" dirty="0" smtClean="0">
              <a:solidFill>
                <a:sysClr val="windowText" lastClr="000000"/>
              </a:solidFill>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a:p>
            <a:pPr marL="742950" lvl="1" indent="-285750">
              <a:lnSpc>
                <a:spcPct val="130000"/>
              </a:lnSpc>
              <a:buFont typeface="Arial" panose="020B0604020202020204" pitchFamily="34" charset="0"/>
              <a:buChar char="•"/>
            </a:pP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1" grpId="0"/>
      <p:bldP spid="35" grpId="0" animBg="1"/>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499734" y="390440"/>
            <a:ext cx="8963579" cy="584775"/>
          </a:xfrm>
          <a:prstGeom prst="rect">
            <a:avLst/>
          </a:prstGeom>
        </p:spPr>
        <p:txBody>
          <a:bodyPr wrap="square">
            <a:spAutoFit/>
          </a:bodyPr>
          <a:lstStyle/>
          <a:p>
            <a:pPr marL="0" lvl="1"/>
            <a:r>
              <a:rPr lang="fr-FR" sz="3200" dirty="0" smtClean="0">
                <a:cs typeface="Arial" panose="020B0604020202020204" pitchFamily="34" charset="0"/>
              </a:rPr>
              <a:t>Références dans la présentation</a:t>
            </a:r>
            <a:endParaRPr lang="fr-FR" sz="3200" dirty="0">
              <a:cs typeface="Arial" panose="020B0604020202020204" pitchFamily="34" charset="0"/>
            </a:endParaRPr>
          </a:p>
        </p:txBody>
      </p:sp>
      <p:sp>
        <p:nvSpPr>
          <p:cNvPr id="21" name="Rectangle 20"/>
          <p:cNvSpPr/>
          <p:nvPr/>
        </p:nvSpPr>
        <p:spPr>
          <a:xfrm>
            <a:off x="614922" y="1236473"/>
            <a:ext cx="10977423" cy="4185761"/>
          </a:xfrm>
          <a:prstGeom prst="rect">
            <a:avLst/>
          </a:prstGeom>
        </p:spPr>
        <p:txBody>
          <a:bodyPr wrap="square">
            <a:spAutoFit/>
          </a:bodyPr>
          <a:lstStyle/>
          <a:p>
            <a:r>
              <a:rPr lang="en-US" sz="1400" dirty="0" smtClean="0">
                <a:ea typeface="微软雅黑" panose="020B0503020204020204" pitchFamily="34" charset="-122"/>
                <a:cs typeface="Times New Roman" panose="02020603050405020304" pitchFamily="18" charset="0"/>
              </a:rPr>
              <a:t>[1] De </a:t>
            </a:r>
            <a:r>
              <a:rPr lang="en-US" sz="1400" dirty="0" err="1">
                <a:ea typeface="微软雅黑" panose="020B0503020204020204" pitchFamily="34" charset="-122"/>
                <a:cs typeface="Times New Roman" panose="02020603050405020304" pitchFamily="18" charset="0"/>
              </a:rPr>
              <a:t>Jongh</a:t>
            </a:r>
            <a:r>
              <a:rPr lang="en-US" sz="14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a:t>
            </a:r>
            <a:r>
              <a:rPr lang="en-US" sz="1400" dirty="0" smtClean="0">
                <a:ea typeface="微软雅黑" panose="020B0503020204020204" pitchFamily="34" charset="-122"/>
                <a:cs typeface="Times New Roman" panose="02020603050405020304" pitchFamily="18" charset="0"/>
              </a:rPr>
              <a:t>94-GT-35</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Alson</a:t>
            </a:r>
            <a:r>
              <a:rPr lang="en-US" sz="14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400" dirty="0" smtClean="0">
                <a:ea typeface="微软雅黑" panose="020B0503020204020204" pitchFamily="34" charset="-122"/>
                <a:cs typeface="Times New Roman" panose="02020603050405020304" pitchFamily="18" charset="0"/>
              </a:rPr>
              <a:t>pp.816-824</a:t>
            </a:r>
            <a:br>
              <a:rPr lang="en-US" sz="1400" dirty="0" smtClean="0">
                <a:ea typeface="微软雅黑" panose="020B0503020204020204" pitchFamily="34" charset="-122"/>
                <a:cs typeface="Times New Roman" panose="02020603050405020304" pitchFamily="18" charset="0"/>
              </a:rPr>
            </a:br>
            <a:endParaRPr lang="en-US" sz="1400" dirty="0" smtClean="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[2</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Schmied</a:t>
            </a:r>
            <a:r>
              <a:rPr lang="en-US" sz="1400" dirty="0">
                <a:ea typeface="微软雅黑" panose="020B0503020204020204" pitchFamily="34" charset="-122"/>
                <a:cs typeface="Times New Roman" panose="02020603050405020304" pitchFamily="18" charset="0"/>
              </a:rPr>
              <a:t>, J.; </a:t>
            </a:r>
            <a:r>
              <a:rPr lang="en-US" sz="1400" dirty="0" err="1">
                <a:ea typeface="微软雅黑" panose="020B0503020204020204" pitchFamily="34" charset="-122"/>
                <a:cs typeface="Times New Roman" panose="02020603050405020304" pitchFamily="18" charset="0"/>
              </a:rPr>
              <a:t>Pozivil</a:t>
            </a:r>
            <a:r>
              <a:rPr lang="en-US" sz="1400" dirty="0">
                <a:ea typeface="微软雅黑" panose="020B0503020204020204" pitchFamily="34" charset="-122"/>
                <a:cs typeface="Times New Roman" panose="02020603050405020304" pitchFamily="18" charset="0"/>
              </a:rPr>
              <a:t>, J. and </a:t>
            </a:r>
            <a:r>
              <a:rPr lang="en-US" sz="1400" dirty="0" err="1">
                <a:ea typeface="微软雅黑" panose="020B0503020204020204" pitchFamily="34" charset="-122"/>
                <a:cs typeface="Times New Roman" panose="02020603050405020304" pitchFamily="18" charset="0"/>
              </a:rPr>
              <a:t>Walch</a:t>
            </a:r>
            <a:r>
              <a:rPr lang="en-US" sz="1400" dirty="0">
                <a:ea typeface="微软雅黑" panose="020B0503020204020204" pitchFamily="34" charset="-122"/>
                <a:cs typeface="Times New Roman" panose="02020603050405020304" pitchFamily="18" charset="0"/>
              </a:rPr>
              <a:t>, J., "Hot Spots in </a:t>
            </a:r>
            <a:r>
              <a:rPr lang="en-US" sz="1400" dirty="0" err="1">
                <a:ea typeface="微软雅黑" panose="020B0503020204020204" pitchFamily="34" charset="-122"/>
                <a:cs typeface="Times New Roman" panose="02020603050405020304" pitchFamily="18" charset="0"/>
              </a:rPr>
              <a:t>Turboexpander</a:t>
            </a:r>
            <a:r>
              <a:rPr lang="en-US" sz="14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400" dirty="0">
              <a:ea typeface="微软雅黑" panose="020B0503020204020204" pitchFamily="34" charset="-122"/>
              <a:cs typeface="Times New Roman" panose="02020603050405020304" pitchFamily="18" charset="0"/>
            </a:endParaRPr>
          </a:p>
          <a:p>
            <a:endParaRPr lang="fr-FR" sz="1400" dirty="0" smtClean="0">
              <a:ea typeface="微软雅黑" panose="020B0503020204020204" pitchFamily="34" charset="-122"/>
              <a:cs typeface="Times New Roman" panose="02020603050405020304" pitchFamily="18" charset="0"/>
            </a:endParaRPr>
          </a:p>
          <a:p>
            <a:r>
              <a:rPr lang="fr-FR" sz="1400" dirty="0" smtClean="0">
                <a:ea typeface="微软雅黑" panose="020B0503020204020204" pitchFamily="34" charset="-122"/>
                <a:cs typeface="Times New Roman" panose="02020603050405020304" pitchFamily="18" charset="0"/>
              </a:rPr>
              <a:t>[3] </a:t>
            </a:r>
            <a:r>
              <a:rPr lang="en-US" sz="1400" dirty="0"/>
              <a:t>Murphy, B.T. and Lorenz, J.A., 2010, “Simplified Morton Effect Analysis for Synchronous Spiral Instability”, ASME Journal of Vibration and Acoustics, Vol. 132, October, </a:t>
            </a:r>
            <a:r>
              <a:rPr lang="en-US" sz="1400" dirty="0" smtClean="0"/>
              <a:t>2010</a:t>
            </a:r>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[4] </a:t>
            </a:r>
            <a:r>
              <a:rPr lang="en-US" sz="1400" dirty="0" err="1"/>
              <a:t>Woloszynski</a:t>
            </a:r>
            <a:r>
              <a:rPr lang="en-US" sz="1400" dirty="0"/>
              <a:t>, T; </a:t>
            </a:r>
            <a:r>
              <a:rPr lang="en-US" sz="1400" dirty="0" err="1"/>
              <a:t>Podsiadlo</a:t>
            </a:r>
            <a:r>
              <a:rPr lang="en-US" sz="1400" dirty="0"/>
              <a:t>, P; </a:t>
            </a:r>
            <a:r>
              <a:rPr lang="en-US" sz="1400" dirty="0" err="1"/>
              <a:t>Stachowiak</a:t>
            </a:r>
            <a:r>
              <a:rPr lang="en-US" sz="1400" dirty="0"/>
              <a:t>, GW.,  “Efficient Solution to the Cavitation Problem in Hydrodynamic”, Tribology Letters, Springer, 2015</a:t>
            </a:r>
            <a:endParaRPr lang="fr-FR" sz="1400" dirty="0"/>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[5]</a:t>
            </a:r>
            <a:r>
              <a:rPr lang="en-US" sz="1400" dirty="0"/>
              <a:t> Zhang, S.; </a:t>
            </a:r>
            <a:r>
              <a:rPr lang="en-US" sz="1400" dirty="0" err="1"/>
              <a:t>Hassini</a:t>
            </a:r>
            <a:r>
              <a:rPr lang="en-US" sz="1400" dirty="0"/>
              <a:t>, M.-A.; </a:t>
            </a:r>
            <a:r>
              <a:rPr lang="en-US" sz="1400" dirty="0" err="1"/>
              <a:t>Arghir</a:t>
            </a:r>
            <a:r>
              <a:rPr lang="en-US" sz="1400" dirty="0"/>
              <a:t>, M. Accuracy and Grid Convergence of the Numerical Solution of the Energy Equation in Fluid Film Lubrication: Application to the 1D Slider. Lubricants 2018, 6, 95. </a:t>
            </a:r>
            <a:endParaRPr lang="en-US" sz="1400" dirty="0" smtClean="0"/>
          </a:p>
          <a:p>
            <a:endParaRPr lang="en-US" sz="1400" dirty="0"/>
          </a:p>
          <a:p>
            <a:r>
              <a:rPr lang="en-US" sz="1400" dirty="0" smtClean="0"/>
              <a:t>[6] </a:t>
            </a:r>
            <a:r>
              <a:rPr lang="fr-FR" sz="1400" dirty="0"/>
              <a:t>Célia Giraudeau. Influence des discontinuités géométriques sur les performances des paliers en régime </a:t>
            </a:r>
            <a:r>
              <a:rPr lang="fr-FR" sz="1400" dirty="0" err="1"/>
              <a:t>thermoélastohydrodynamique</a:t>
            </a:r>
            <a:r>
              <a:rPr lang="fr-FR" sz="1400" dirty="0"/>
              <a:t> (TEHD) [En ligne]. </a:t>
            </a:r>
            <a:r>
              <a:rPr lang="en-US" sz="1400" dirty="0" err="1"/>
              <a:t>Thèse</a:t>
            </a:r>
            <a:r>
              <a:rPr lang="en-US" sz="1400" dirty="0"/>
              <a:t> </a:t>
            </a:r>
            <a:r>
              <a:rPr lang="en-US" sz="1400" dirty="0" err="1"/>
              <a:t>Génie</a:t>
            </a:r>
            <a:r>
              <a:rPr lang="en-US" sz="1400" dirty="0"/>
              <a:t> </a:t>
            </a:r>
            <a:r>
              <a:rPr lang="en-US" sz="1400" dirty="0" err="1"/>
              <a:t>mécanique</a:t>
            </a:r>
            <a:r>
              <a:rPr lang="en-US" sz="1400" dirty="0"/>
              <a:t>. Poitiers : </a:t>
            </a:r>
            <a:r>
              <a:rPr lang="en-US" sz="1400" dirty="0" err="1"/>
              <a:t>Université</a:t>
            </a:r>
            <a:r>
              <a:rPr lang="en-US" sz="1400" dirty="0"/>
              <a:t> de Poitiers, 2016. </a:t>
            </a:r>
            <a:r>
              <a:rPr lang="en-US" sz="1400" dirty="0" err="1"/>
              <a:t>Disponible</a:t>
            </a:r>
            <a:r>
              <a:rPr lang="en-US" sz="1400" dirty="0"/>
              <a:t> </a:t>
            </a:r>
            <a:r>
              <a:rPr lang="en-US" sz="1400" dirty="0" err="1"/>
              <a:t>sur</a:t>
            </a:r>
            <a:r>
              <a:rPr lang="en-US" sz="1400" dirty="0"/>
              <a:t> </a:t>
            </a:r>
            <a:r>
              <a:rPr lang="en-US" sz="1400" dirty="0" smtClean="0"/>
              <a:t>Internet</a:t>
            </a:r>
          </a:p>
          <a:p>
            <a:endParaRPr lang="en-US" sz="1400" dirty="0"/>
          </a:p>
          <a:p>
            <a:r>
              <a:rPr lang="en-US" sz="1400" dirty="0" smtClean="0"/>
              <a:t>[7]</a:t>
            </a:r>
            <a:r>
              <a:rPr lang="fr-FR" sz="1400" dirty="0"/>
              <a:t> </a:t>
            </a:r>
            <a:r>
              <a:rPr lang="fr-FR" sz="1400" dirty="0" err="1"/>
              <a:t>Plantegenet</a:t>
            </a:r>
            <a:r>
              <a:rPr lang="fr-FR" sz="1400" dirty="0"/>
              <a:t> Thibaud, "Analyse théorique et expérimentale des paliers à patins oscillants usinés dans la masse", Projet de thèse, Université de Poitiers, </a:t>
            </a:r>
            <a:r>
              <a:rPr lang="fr-FR" sz="1400" dirty="0" smtClean="0"/>
              <a:t>2019</a:t>
            </a:r>
            <a:endParaRPr lang="fr-FR" sz="1400" dirty="0"/>
          </a:p>
        </p:txBody>
      </p:sp>
    </p:spTree>
    <p:extLst>
      <p:ext uri="{BB962C8B-B14F-4D97-AF65-F5344CB8AC3E}">
        <p14:creationId xmlns:p14="http://schemas.microsoft.com/office/powerpoint/2010/main" val="3811475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spTree>
    <p:extLst>
      <p:ext uri="{BB962C8B-B14F-4D97-AF65-F5344CB8AC3E}">
        <p14:creationId xmlns:p14="http://schemas.microsoft.com/office/powerpoint/2010/main" val="189987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6802765" cy="584775"/>
          </a:xfrm>
          <a:prstGeom prst="rect">
            <a:avLst/>
          </a:prstGeom>
        </p:spPr>
        <p:txBody>
          <a:bodyPr wrap="square">
            <a:spAutoFit/>
          </a:bodyPr>
          <a:lstStyle/>
          <a:p>
            <a:pPr marL="0" lvl="1"/>
            <a:r>
              <a:rPr lang="fr-FR" sz="3200" dirty="0" smtClean="0">
                <a:cs typeface="Arial" panose="020B0604020202020204" pitchFamily="34" charset="0"/>
              </a:rPr>
              <a:t>Contributions principales</a:t>
            </a:r>
            <a:endParaRPr lang="fr-FR" sz="3200" dirty="0">
              <a:cs typeface="Arial" panose="020B0604020202020204" pitchFamily="34" charset="0"/>
            </a:endParaRPr>
          </a:p>
        </p:txBody>
      </p:sp>
      <p:grpSp>
        <p:nvGrpSpPr>
          <p:cNvPr id="6" name="Groupe 5"/>
          <p:cNvGrpSpPr/>
          <p:nvPr/>
        </p:nvGrpSpPr>
        <p:grpSpPr>
          <a:xfrm>
            <a:off x="392933" y="1180182"/>
            <a:ext cx="6034162" cy="2041989"/>
            <a:chOff x="392933" y="1151964"/>
            <a:chExt cx="6034162" cy="2067285"/>
          </a:xfrm>
        </p:grpSpPr>
        <p:sp>
          <p:nvSpPr>
            <p:cNvPr id="8" name="Rectangle 7"/>
            <p:cNvSpPr/>
            <p:nvPr/>
          </p:nvSpPr>
          <p:spPr>
            <a:xfrm>
              <a:off x="392933" y="1151964"/>
              <a:ext cx="6034162" cy="2067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3" name="Rectangle 22"/>
            <p:cNvSpPr/>
            <p:nvPr/>
          </p:nvSpPr>
          <p:spPr>
            <a:xfrm>
              <a:off x="392933" y="1371600"/>
              <a:ext cx="5918967"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q"/>
              </a:pPr>
              <a:r>
                <a:rPr lang="fr-FR" sz="2000" dirty="0">
                  <a:solidFill>
                    <a:schemeClr val="tx1"/>
                  </a:solidFill>
                  <a:cs typeface="Times New Roman" panose="02020603050405020304" pitchFamily="18" charset="0"/>
                </a:rPr>
                <a:t>Modèle numérique </a:t>
              </a:r>
              <a:r>
                <a:rPr lang="fr-FR" sz="2000" dirty="0" smtClean="0">
                  <a:solidFill>
                    <a:schemeClr val="tx1"/>
                  </a:solidFill>
                  <a:cs typeface="Times New Roman" panose="02020603050405020304" pitchFamily="18" charset="0"/>
                </a:rPr>
                <a:t>dédié </a:t>
              </a:r>
              <a:r>
                <a:rPr lang="fr-FR" sz="2000" dirty="0">
                  <a:solidFill>
                    <a:schemeClr val="tx1"/>
                  </a:solidFill>
                  <a:cs typeface="Times New Roman" panose="02020603050405020304" pitchFamily="18" charset="0"/>
                </a:rPr>
                <a:t>à l’effet Morton</a:t>
              </a:r>
            </a:p>
            <a:p>
              <a:pPr marL="285750" indent="-285750">
                <a:buFont typeface="Arial" panose="020B0604020202020204" pitchFamily="34" charset="0"/>
                <a:buChar char="•"/>
              </a:pPr>
              <a:endParaRPr lang="fr-FR" sz="2000" dirty="0" smtClean="0">
                <a:solidFill>
                  <a:schemeClr val="tx1"/>
                </a:solidFill>
                <a:cs typeface="Times New Roman" panose="02020603050405020304" pitchFamily="18" charset="0"/>
              </a:endParaRPr>
            </a:p>
            <a:p>
              <a:pPr marL="742950" lvl="1" indent="-285750">
                <a:buFont typeface="Arial" panose="020B0604020202020204" pitchFamily="34" charset="0"/>
                <a:buChar char="•"/>
              </a:pPr>
              <a:r>
                <a:rPr lang="fr-FR" sz="2000" dirty="0" smtClean="0">
                  <a:solidFill>
                    <a:schemeClr val="tx1"/>
                  </a:solidFill>
                  <a:cs typeface="Times New Roman" panose="02020603050405020304" pitchFamily="18" charset="0"/>
                </a:rPr>
                <a:t>Validé par l’essai</a:t>
              </a:r>
            </a:p>
            <a:p>
              <a:pPr marL="742950" lvl="1" indent="-285750">
                <a:buFont typeface="Arial" panose="020B0604020202020204" pitchFamily="34" charset="0"/>
                <a:buChar char="•"/>
              </a:pPr>
              <a:r>
                <a:rPr lang="fr-FR" sz="2000" dirty="0" smtClean="0">
                  <a:solidFill>
                    <a:schemeClr val="tx1"/>
                  </a:solidFill>
                  <a:cs typeface="Times New Roman" panose="02020603050405020304" pitchFamily="18" charset="0"/>
                </a:rPr>
                <a:t>Succès à aider à reproduire l’effet </a:t>
              </a:r>
              <a:r>
                <a:rPr lang="fr-FR" sz="2000" dirty="0" smtClean="0">
                  <a:solidFill>
                    <a:schemeClr val="tx1"/>
                  </a:solidFill>
                  <a:cs typeface="Times New Roman" panose="02020603050405020304" pitchFamily="18" charset="0"/>
                </a:rPr>
                <a:t>Morton</a:t>
              </a:r>
              <a:endParaRPr lang="fr-FR" sz="2000" dirty="0" smtClean="0">
                <a:solidFill>
                  <a:schemeClr val="tx1"/>
                </a:solidFill>
                <a:cs typeface="Times New Roman" panose="02020603050405020304" pitchFamily="18" charset="0"/>
              </a:endParaRPr>
            </a:p>
          </p:txBody>
        </p:sp>
      </p:grpSp>
      <p:grpSp>
        <p:nvGrpSpPr>
          <p:cNvPr id="2" name="Groupe 1"/>
          <p:cNvGrpSpPr/>
          <p:nvPr/>
        </p:nvGrpSpPr>
        <p:grpSpPr>
          <a:xfrm>
            <a:off x="392933" y="3634158"/>
            <a:ext cx="7150867" cy="2306101"/>
            <a:chOff x="392933" y="3677701"/>
            <a:chExt cx="7150867" cy="2306101"/>
          </a:xfrm>
        </p:grpSpPr>
        <p:sp>
          <p:nvSpPr>
            <p:cNvPr id="9" name="Rectangle 8"/>
            <p:cNvSpPr/>
            <p:nvPr/>
          </p:nvSpPr>
          <p:spPr>
            <a:xfrm>
              <a:off x="392933" y="3677701"/>
              <a:ext cx="7150867" cy="23061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6" name="Rectangle 25"/>
            <p:cNvSpPr/>
            <p:nvPr/>
          </p:nvSpPr>
          <p:spPr>
            <a:xfrm>
              <a:off x="443732" y="3882668"/>
              <a:ext cx="7049267" cy="1896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q"/>
              </a:pPr>
              <a:r>
                <a:rPr lang="fr-FR" sz="2000" dirty="0">
                  <a:solidFill>
                    <a:schemeClr val="tx1"/>
                  </a:solidFill>
                  <a:cs typeface="Times New Roman" panose="02020603050405020304" pitchFamily="18" charset="0"/>
                </a:rPr>
                <a:t>Méthode d’analyse proposée aux </a:t>
              </a:r>
              <a:r>
                <a:rPr lang="fr-FR" sz="2000" dirty="0" smtClean="0">
                  <a:solidFill>
                    <a:schemeClr val="tx1"/>
                  </a:solidFill>
                  <a:cs typeface="Times New Roman" panose="02020603050405020304" pitchFamily="18" charset="0"/>
                </a:rPr>
                <a:t>industries</a:t>
              </a:r>
              <a:endParaRPr lang="fr-FR" sz="2000" dirty="0">
                <a:solidFill>
                  <a:schemeClr val="tx1"/>
                </a:solidFill>
                <a:cs typeface="Times New Roman" panose="02020603050405020304" pitchFamily="18" charset="0"/>
              </a:endParaRPr>
            </a:p>
            <a:p>
              <a:endParaRPr lang="fr-FR" sz="2000" dirty="0" smtClean="0">
                <a:solidFill>
                  <a:schemeClr val="tx1"/>
                </a:solidFill>
                <a:cs typeface="Times New Roman" panose="02020603050405020304" pitchFamily="18" charset="0"/>
              </a:endParaRPr>
            </a:p>
            <a:p>
              <a:pPr marL="742950" lvl="1" indent="-285750">
                <a:buFont typeface="Arial" panose="020B0604020202020204" pitchFamily="34" charset="0"/>
                <a:buChar char="•"/>
              </a:pPr>
              <a:r>
                <a:rPr lang="fr-FR" sz="2000" dirty="0" smtClean="0">
                  <a:solidFill>
                    <a:schemeClr val="tx1"/>
                  </a:solidFill>
                  <a:cs typeface="Times New Roman" panose="02020603050405020304" pitchFamily="18" charset="0"/>
                </a:rPr>
                <a:t>Méthode d’analyse </a:t>
              </a:r>
              <a:r>
                <a:rPr lang="fr-FR" sz="2000" dirty="0" smtClean="0">
                  <a:solidFill>
                    <a:schemeClr val="tx1"/>
                  </a:solidFill>
                  <a:cs typeface="Times New Roman" panose="02020603050405020304" pitchFamily="18" charset="0"/>
                </a:rPr>
                <a:t>plusieurs degrés de complexité </a:t>
              </a:r>
            </a:p>
            <a:p>
              <a:pPr marL="742950" lvl="1" indent="-285750">
                <a:buFont typeface="Arial" panose="020B0604020202020204" pitchFamily="34" charset="0"/>
                <a:buChar char="•"/>
              </a:pPr>
              <a:r>
                <a:rPr lang="fr-FR" sz="2000" dirty="0" smtClean="0">
                  <a:solidFill>
                    <a:schemeClr val="tx1"/>
                  </a:solidFill>
                  <a:cs typeface="Times New Roman" panose="02020603050405020304" pitchFamily="18" charset="0"/>
                </a:rPr>
                <a:t>Évaluer </a:t>
              </a:r>
              <a:r>
                <a:rPr lang="fr-FR" sz="2000" dirty="0" smtClean="0">
                  <a:solidFill>
                    <a:schemeClr val="tx1"/>
                  </a:solidFill>
                  <a:cs typeface="Times New Roman" panose="02020603050405020304" pitchFamily="18" charset="0"/>
                </a:rPr>
                <a:t>les coefficients d’influence de manière plus </a:t>
              </a:r>
              <a:r>
                <a:rPr lang="fr-FR" sz="2000" dirty="0" smtClean="0">
                  <a:solidFill>
                    <a:schemeClr val="tx1"/>
                  </a:solidFill>
                  <a:cs typeface="Times New Roman" panose="02020603050405020304" pitchFamily="18" charset="0"/>
                </a:rPr>
                <a:t>précise(</a:t>
              </a:r>
              <a:r>
                <a:rPr lang="fr-FR" sz="2000" dirty="0" err="1" smtClean="0">
                  <a:solidFill>
                    <a:schemeClr val="tx1"/>
                  </a:solidFill>
                  <a:cs typeface="Times New Roman" panose="02020603050405020304" pitchFamily="18" charset="0"/>
                </a:rPr>
                <a:t>statégie</a:t>
              </a:r>
              <a:r>
                <a:rPr lang="fr-FR" sz="2000" dirty="0" smtClean="0">
                  <a:solidFill>
                    <a:schemeClr val="tx1"/>
                  </a:solidFill>
                  <a:cs typeface="Times New Roman" panose="02020603050405020304" pitchFamily="18" charset="0"/>
                </a:rPr>
                <a:t> EDF)</a:t>
              </a:r>
              <a:endParaRPr lang="fr-FR" sz="2000" dirty="0" smtClean="0">
                <a:solidFill>
                  <a:schemeClr val="tx1"/>
                </a:solidFill>
                <a:cs typeface="Times New Roman" panose="02020603050405020304" pitchFamily="18" charset="0"/>
              </a:endParaRPr>
            </a:p>
            <a:p>
              <a:pPr marL="742950" lvl="1" indent="-285750">
                <a:buFont typeface="Arial" panose="020B0604020202020204" pitchFamily="34" charset="0"/>
                <a:buChar char="•"/>
              </a:pPr>
              <a:r>
                <a:rPr lang="fr-FR" sz="2000" dirty="0" smtClean="0">
                  <a:solidFill>
                    <a:schemeClr val="tx1"/>
                  </a:solidFill>
                  <a:cs typeface="Times New Roman" panose="02020603050405020304" pitchFamily="18" charset="0"/>
                </a:rPr>
                <a:t>Paramètres </a:t>
              </a:r>
              <a:r>
                <a:rPr lang="fr-FR" sz="2000" dirty="0" smtClean="0">
                  <a:solidFill>
                    <a:schemeClr val="tx1"/>
                  </a:solidFill>
                  <a:cs typeface="Times New Roman" panose="02020603050405020304" pitchFamily="18" charset="0"/>
                </a:rPr>
                <a:t>déclencheurs </a:t>
              </a:r>
              <a:r>
                <a:rPr lang="fr-FR" sz="2000" dirty="0" smtClean="0">
                  <a:solidFill>
                    <a:schemeClr val="tx1"/>
                  </a:solidFill>
                  <a:cs typeface="Times New Roman" panose="02020603050405020304" pitchFamily="18" charset="0"/>
                </a:rPr>
                <a:t>identifiés</a:t>
              </a:r>
              <a:endParaRPr lang="fr-FR" sz="2000" dirty="0" smtClean="0">
                <a:solidFill>
                  <a:schemeClr val="tx1"/>
                </a:solidFill>
                <a:cs typeface="Times New Roman" panose="02020603050405020304" pitchFamily="18" charset="0"/>
              </a:endParaRPr>
            </a:p>
          </p:txBody>
        </p:sp>
      </p:grpSp>
    </p:spTree>
    <p:extLst>
      <p:ext uri="{BB962C8B-B14F-4D97-AF65-F5344CB8AC3E}">
        <p14:creationId xmlns:p14="http://schemas.microsoft.com/office/powerpoint/2010/main" val="92450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52</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8810160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du premier mode de flexion vers 600HZ (36000 tr/min) &gt;&gt; 166 Hz (10000 tr/min)</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55</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40239012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du phénomène bien 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8803767" cy="20942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329297"/>
            <a:chOff x="534196" y="2566809"/>
            <a:chExt cx="10089007" cy="2435186"/>
          </a:xfrm>
        </p:grpSpPr>
        <p:sp>
          <p:nvSpPr>
            <p:cNvPr id="46" name="Rectangle 45"/>
            <p:cNvSpPr/>
            <p:nvPr/>
          </p:nvSpPr>
          <p:spPr>
            <a:xfrm>
              <a:off x="534196" y="2566809"/>
              <a:ext cx="10089007" cy="24351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233827" y="2444742"/>
            <a:ext cx="7473809" cy="1193509"/>
            <a:chOff x="1083514" y="2572753"/>
            <a:chExt cx="7473809" cy="1193509"/>
          </a:xfrm>
        </p:grpSpPr>
        <mc:AlternateContent xmlns:mc="http://schemas.openxmlformats.org/markup-compatibility/2006" xmlns:a14="http://schemas.microsoft.com/office/drawing/2010/main">
          <mc:Choice Requires="a14">
            <p:sp>
              <p:nvSpPr>
                <p:cNvPr id="21" name="Rectangle 20"/>
                <p:cNvSpPr/>
                <p:nvPr/>
              </p:nvSpPr>
              <p:spPr>
                <a:xfrm>
                  <a:off x="1302596" y="3366152"/>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oMath>
                  </a14:m>
                  <a:endParaRPr lang="fr-FR" sz="2000" b="1" dirty="0"/>
                </a:p>
              </p:txBody>
            </p:sp>
          </mc:Choice>
          <mc:Fallback xmlns="">
            <p:sp>
              <p:nvSpPr>
                <p:cNvPr id="21" name="Rectangle 20"/>
                <p:cNvSpPr>
                  <a:spLocks noRot="1" noChangeAspect="1" noMove="1" noResize="1" noEditPoints="1" noAdjustHandles="1" noChangeArrowheads="1" noChangeShapeType="1" noTextEdit="1"/>
                </p:cNvSpPr>
                <p:nvPr/>
              </p:nvSpPr>
              <p:spPr>
                <a:xfrm>
                  <a:off x="1302596" y="3366152"/>
                  <a:ext cx="7035644" cy="400110"/>
                </a:xfrm>
                <a:prstGeom prst="rect">
                  <a:avLst/>
                </a:prstGeom>
                <a:blipFill rotWithShape="0">
                  <a:blip r:embed="rId3"/>
                  <a:stretch>
                    <a:fillRect l="-43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1083514" y="2572753"/>
              <a:ext cx="7473809" cy="400110"/>
            </a:xfrm>
            <a:prstGeom prst="rect">
              <a:avLst/>
            </a:prstGeom>
          </p:spPr>
          <p:txBody>
            <a:bodyPr wrap="square">
              <a:spAutoFit/>
            </a:bodyPr>
            <a:lstStyle/>
            <a:p>
              <a:r>
                <a:rPr lang="fr-FR" sz="2000" dirty="0" smtClean="0"/>
                <a:t>Exemple de la solution mentionnée dans []: réduction du jeu de palier </a:t>
              </a:r>
              <a:endParaRPr lang="fr-FR" sz="2000"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629748" cy="433535"/>
            <a:chOff x="1092857" y="2200041"/>
            <a:chExt cx="6629748"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157770" cy="400110"/>
            </a:xfrm>
            <a:prstGeom prst="rect">
              <a:avLst/>
            </a:prstGeom>
          </p:spPr>
          <p:txBody>
            <a:bodyPr wrap="none">
              <a:spAutoFit/>
            </a:bodyPr>
            <a:lstStyle/>
            <a:p>
              <a:r>
                <a:rPr lang="fr-FR" sz="2000" dirty="0"/>
                <a:t>effets </a:t>
              </a:r>
              <a:r>
                <a:rPr lang="fr-FR" sz="2000" dirty="0" smtClean="0"/>
                <a:t>compliquées</a:t>
              </a:r>
              <a:endParaRPr lang="fr-FR" sz="2000" dirty="0"/>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p:cNvSpPr/>
          <p:nvPr/>
        </p:nvSpPr>
        <p:spPr>
          <a:xfrm>
            <a:off x="1075301" y="4755066"/>
            <a:ext cx="9370338" cy="1661993"/>
          </a:xfrm>
          <a:prstGeom prst="rect">
            <a:avLst/>
          </a:prstGeom>
        </p:spPr>
        <p:txBody>
          <a:bodyPr wrap="square">
            <a:spAutoFit/>
          </a:bodyPr>
          <a:lstStyle/>
          <a:p>
            <a:pPr marL="371475" lvl="1" indent="-285750">
              <a:spcBef>
                <a:spcPts val="600"/>
              </a:spcBef>
              <a:spcAft>
                <a:spcPts val="600"/>
              </a:spcAft>
              <a:buFont typeface="Arial" panose="020B0604020202020204" pitchFamily="34" charset="0"/>
              <a:buChar char="•"/>
            </a:pPr>
            <a:r>
              <a:rPr lang="fr-FR" altLang="zh-CN" b="1" i="1" kern="0" dirty="0"/>
              <a:t>M</a:t>
            </a:r>
            <a:r>
              <a:rPr lang="fr-FR" altLang="zh-CN" b="1" i="1" kern="0" dirty="0" smtClean="0"/>
              <a:t>ultiphysique: </a:t>
            </a:r>
          </a:p>
          <a:p>
            <a:pPr marL="85725" lvl="1" algn="ctr">
              <a:spcBef>
                <a:spcPts val="600"/>
              </a:spcBef>
              <a:spcAft>
                <a:spcPts val="600"/>
              </a:spcAft>
            </a:pPr>
            <a:r>
              <a:rPr lang="fr-FR" dirty="0" smtClean="0"/>
              <a:t>Dynamique </a:t>
            </a:r>
            <a:r>
              <a:rPr lang="fr-FR" dirty="0"/>
              <a:t>des </a:t>
            </a:r>
            <a:r>
              <a:rPr lang="fr-FR" dirty="0" smtClean="0"/>
              <a:t>rotors ; </a:t>
            </a:r>
            <a:r>
              <a:rPr lang="fr-FR" dirty="0"/>
              <a:t>Lubrification </a:t>
            </a:r>
            <a:r>
              <a:rPr lang="fr-FR" dirty="0" smtClean="0"/>
              <a:t>hydrodynamique ; </a:t>
            </a:r>
            <a:r>
              <a:rPr lang="fr-FR" dirty="0"/>
              <a:t>Thermomécanique de </a:t>
            </a:r>
            <a:r>
              <a:rPr lang="fr-FR" dirty="0" smtClean="0"/>
              <a:t>rotor</a:t>
            </a:r>
            <a:endParaRPr lang="fr-FR" altLang="zh-CN" b="1" i="1" kern="0" dirty="0" smtClean="0"/>
          </a:p>
          <a:p>
            <a:pPr marL="371475" lvl="1" indent="-285750">
              <a:spcBef>
                <a:spcPts val="600"/>
              </a:spcBef>
              <a:spcAft>
                <a:spcPts val="600"/>
              </a:spcAft>
              <a:buFont typeface="Arial" panose="020B0604020202020204" pitchFamily="34" charset="0"/>
              <a:buChar char="•"/>
            </a:pPr>
            <a:r>
              <a:rPr lang="fr-FR" altLang="zh-CN" b="1" i="1" kern="0" dirty="0" smtClean="0"/>
              <a:t>En </a:t>
            </a:r>
            <a:r>
              <a:rPr lang="fr-FR" altLang="zh-CN" b="1" i="1" kern="0" dirty="0"/>
              <a:t>temps</a:t>
            </a:r>
            <a:r>
              <a:rPr lang="fr-FR" altLang="zh-CN" kern="0" dirty="0"/>
              <a:t>: </a:t>
            </a:r>
            <a:endParaRPr lang="fr-FR" altLang="zh-CN" kern="0" dirty="0" smtClean="0"/>
          </a:p>
          <a:p>
            <a:pPr marL="85725" lvl="1" algn="ctr">
              <a:spcBef>
                <a:spcPts val="600"/>
              </a:spcBef>
              <a:spcAft>
                <a:spcPts val="600"/>
              </a:spcAft>
            </a:pPr>
            <a:r>
              <a:rPr lang="fr-FR" altLang="zh-CN" kern="0" dirty="0" smtClean="0"/>
              <a:t>Période </a:t>
            </a:r>
            <a:r>
              <a:rPr lang="fr-FR" altLang="zh-CN" kern="0" dirty="0"/>
              <a:t>de rotation (ms)  </a:t>
            </a:r>
            <a:r>
              <a:rPr lang="fr-FR" altLang="zh-CN" i="1" kern="0" dirty="0" smtClean="0"/>
              <a:t>/  </a:t>
            </a:r>
            <a:r>
              <a:rPr lang="fr-FR" altLang="zh-CN" kern="0" dirty="0" smtClean="0"/>
              <a:t>Temps </a:t>
            </a:r>
            <a:r>
              <a:rPr lang="fr-FR" altLang="zh-CN" kern="0" dirty="0"/>
              <a:t>de réponse en conduction </a:t>
            </a:r>
            <a:r>
              <a:rPr lang="fr-FR" altLang="zh-CN" kern="0" dirty="0" smtClean="0"/>
              <a:t>thermique(</a:t>
            </a:r>
            <a:r>
              <a:rPr lang="fr-FR" altLang="zh-CN" kern="0" dirty="0" err="1" smtClean="0"/>
              <a:t>mins,heures</a:t>
            </a:r>
            <a:r>
              <a:rPr lang="fr-FR" altLang="zh-CN" kern="0" dirty="0" smtClean="0"/>
              <a:t>)</a:t>
            </a:r>
            <a:endParaRPr lang="fr-FR" altLang="zh-CN" b="1" i="1" kern="0" dirty="0">
              <a:solidFill>
                <a:srgbClr val="FF0000"/>
              </a:solidFill>
            </a:endParaRPr>
          </a:p>
        </p:txBody>
      </p:sp>
      <p:grpSp>
        <p:nvGrpSpPr>
          <p:cNvPr id="73" name="Groupe 72"/>
          <p:cNvGrpSpPr/>
          <p:nvPr/>
        </p:nvGrpSpPr>
        <p:grpSpPr>
          <a:xfrm>
            <a:off x="9915094" y="4896543"/>
            <a:ext cx="1767329" cy="1502726"/>
            <a:chOff x="10034586" y="5399707"/>
            <a:chExt cx="1767329" cy="1502726"/>
          </a:xfrm>
        </p:grpSpPr>
        <p:sp>
          <p:nvSpPr>
            <p:cNvPr id="69" name="Accolade fermante 68"/>
            <p:cNvSpPr/>
            <p:nvPr/>
          </p:nvSpPr>
          <p:spPr>
            <a:xfrm>
              <a:off x="10034586" y="5399707"/>
              <a:ext cx="218287" cy="150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277915" y="5805743"/>
              <a:ext cx="1524000" cy="923330"/>
            </a:xfrm>
            <a:prstGeom prst="rect">
              <a:avLst/>
            </a:prstGeom>
            <a:noFill/>
          </p:spPr>
          <p:txBody>
            <a:bodyPr wrap="square" rtlCol="0">
              <a:spAutoFit/>
            </a:bodyPr>
            <a:lstStyle/>
            <a:p>
              <a:pPr algn="ctr"/>
              <a:r>
                <a:rPr lang="fr-FR" dirty="0" smtClean="0">
                  <a:solidFill>
                    <a:srgbClr val="FF0000"/>
                  </a:solidFill>
                </a:rPr>
                <a:t>Temps de calcul</a:t>
              </a:r>
            </a:p>
            <a:p>
              <a:pPr algn="ctr"/>
              <a:r>
                <a:rPr lang="fr-FR" dirty="0" smtClean="0">
                  <a:solidFill>
                    <a:srgbClr val="FF0000"/>
                  </a:solidFill>
                </a:rPr>
                <a:t>important</a:t>
              </a:r>
              <a:endParaRPr lang="fr-FR" dirty="0">
                <a:solidFill>
                  <a:srgbClr val="FF0000"/>
                </a:solidFill>
              </a:endParaRPr>
            </a:p>
          </p:txBody>
        </p:sp>
      </p:gr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les machines EDF peut être à la fin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9E21743D-2CDD-43DD-83DB-5B7A39027EFB}" type="datetime1">
              <a:rPr lang="fr-FR" smtClean="0"/>
              <a:t>17/03/2019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57</a:t>
            </a:fld>
            <a:endParaRPr lang="en-US"/>
          </a:p>
        </p:txBody>
      </p:sp>
    </p:spTree>
    <p:extLst>
      <p:ext uri="{BB962C8B-B14F-4D97-AF65-F5344CB8AC3E}">
        <p14:creationId xmlns:p14="http://schemas.microsoft.com/office/powerpoint/2010/main" val="1113658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a:cs typeface="Arial" panose="020B0604020202020204" pitchFamily="34" charset="0"/>
              </a:rPr>
              <a:t> </a:t>
            </a:r>
            <a:r>
              <a:rPr lang="fr-FR" sz="3200" dirty="0" smtClean="0">
                <a:cs typeface="Arial" panose="020B0604020202020204" pitchFamily="34" charset="0"/>
              </a:rPr>
              <a:t>GMPP turbine à vapeur </a:t>
            </a:r>
            <a:endParaRPr lang="fr-FR" sz="3200" dirty="0">
              <a:cs typeface="Arial" panose="020B0604020202020204" pitchFamily="34" charset="0"/>
            </a:endParaRPr>
          </a:p>
        </p:txBody>
      </p:sp>
    </p:spTree>
    <p:extLst>
      <p:ext uri="{BB962C8B-B14F-4D97-AF65-F5344CB8AC3E}">
        <p14:creationId xmlns:p14="http://schemas.microsoft.com/office/powerpoint/2010/main" val="2334120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grpSp>
        <p:nvGrpSpPr>
          <p:cNvPr id="51" name="Groupe 50"/>
          <p:cNvGrpSpPr/>
          <p:nvPr/>
        </p:nvGrpSpPr>
        <p:grpSpPr>
          <a:xfrm>
            <a:off x="-2260444" y="-1610068"/>
            <a:ext cx="6604151" cy="6973483"/>
            <a:chOff x="6404385" y="1446849"/>
            <a:chExt cx="5040000" cy="5321858"/>
          </a:xfrm>
        </p:grpSpPr>
        <p:sp>
          <p:nvSpPr>
            <p:cNvPr id="52" name="Arc 51"/>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3" name="ZoneTexte 52"/>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54" name="Groupe 53"/>
          <p:cNvGrpSpPr/>
          <p:nvPr/>
        </p:nvGrpSpPr>
        <p:grpSpPr>
          <a:xfrm>
            <a:off x="887430" y="2307132"/>
            <a:ext cx="2546848" cy="2306572"/>
            <a:chOff x="6085251" y="4332143"/>
            <a:chExt cx="1943643" cy="1760275"/>
          </a:xfrm>
        </p:grpSpPr>
        <p:sp>
          <p:nvSpPr>
            <p:cNvPr id="55" name="Arc 54"/>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7" name="Ellipse 56"/>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59" name="ZoneTexte 58"/>
            <p:cNvSpPr txBox="1"/>
            <p:nvPr/>
          </p:nvSpPr>
          <p:spPr>
            <a:xfrm>
              <a:off x="6085251" y="4406283"/>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60" name="Groupe 59"/>
          <p:cNvGrpSpPr/>
          <p:nvPr/>
        </p:nvGrpSpPr>
        <p:grpSpPr>
          <a:xfrm>
            <a:off x="1830898" y="2862041"/>
            <a:ext cx="1544692" cy="572878"/>
            <a:chOff x="7845122" y="1649583"/>
            <a:chExt cx="1544692" cy="572878"/>
          </a:xfrm>
        </p:grpSpPr>
        <p:grpSp>
          <p:nvGrpSpPr>
            <p:cNvPr id="61" name="Groupe 60"/>
            <p:cNvGrpSpPr/>
            <p:nvPr/>
          </p:nvGrpSpPr>
          <p:grpSpPr>
            <a:xfrm>
              <a:off x="7845122" y="1738507"/>
              <a:ext cx="693821" cy="483954"/>
              <a:chOff x="3523012" y="3140542"/>
              <a:chExt cx="529493" cy="369332"/>
            </a:xfrm>
          </p:grpSpPr>
          <p:sp>
            <p:nvSpPr>
              <p:cNvPr id="63" name="ZoneTexte 62"/>
              <p:cNvSpPr txBox="1"/>
              <p:nvPr/>
            </p:nvSpPr>
            <p:spPr>
              <a:xfrm>
                <a:off x="3523012" y="3140542"/>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64" name="Connecteur droit 63"/>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6" name="Groupe 65"/>
          <p:cNvGrpSpPr/>
          <p:nvPr/>
        </p:nvGrpSpPr>
        <p:grpSpPr>
          <a:xfrm>
            <a:off x="2464919" y="2232542"/>
            <a:ext cx="1764691" cy="1031400"/>
            <a:chOff x="8479143" y="1020084"/>
            <a:chExt cx="1764691" cy="1031400"/>
          </a:xfrm>
        </p:grpSpPr>
        <p:cxnSp>
          <p:nvCxnSpPr>
            <p:cNvPr id="67" name="Connecteur droit avec flèche 66"/>
            <p:cNvCxnSpPr/>
            <p:nvPr/>
          </p:nvCxnSpPr>
          <p:spPr>
            <a:xfrm flipV="1">
              <a:off x="8479143" y="1445017"/>
              <a:ext cx="1553589" cy="60646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9678936" y="1020084"/>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68" name="Rectangle 67"/>
                <p:cNvSpPr>
                  <a:spLocks noRot="1" noChangeAspect="1" noMove="1" noResize="1" noEditPoints="1" noAdjustHandles="1" noChangeArrowheads="1" noChangeShapeType="1" noTextEdit="1"/>
                </p:cNvSpPr>
                <p:nvPr/>
              </p:nvSpPr>
              <p:spPr>
                <a:xfrm>
                  <a:off x="9678936" y="1020084"/>
                  <a:ext cx="564898" cy="434606"/>
                </a:xfrm>
                <a:prstGeom prst="rect">
                  <a:avLst/>
                </a:prstGeom>
                <a:blipFill rotWithShape="0">
                  <a:blip r:embed="rId4"/>
                  <a:stretch>
                    <a:fillRect/>
                  </a:stretch>
                </a:blipFill>
              </p:spPr>
              <p:txBody>
                <a:bodyPr/>
                <a:lstStyle/>
                <a:p>
                  <a:r>
                    <a:rPr lang="fr-FR">
                      <a:noFill/>
                    </a:rPr>
                    <a:t> </a:t>
                  </a:r>
                </a:p>
              </p:txBody>
            </p:sp>
          </mc:Fallback>
        </mc:AlternateContent>
      </p:grpSp>
      <p:grpSp>
        <p:nvGrpSpPr>
          <p:cNvPr id="69" name="Groupe 68"/>
          <p:cNvGrpSpPr/>
          <p:nvPr/>
        </p:nvGrpSpPr>
        <p:grpSpPr>
          <a:xfrm>
            <a:off x="-834739" y="761960"/>
            <a:ext cx="5263726" cy="3090342"/>
            <a:chOff x="5179485" y="-450498"/>
            <a:chExt cx="5263726" cy="3090342"/>
          </a:xfrm>
        </p:grpSpPr>
        <p:sp>
          <p:nvSpPr>
            <p:cNvPr id="70" name="ZoneTexte 69"/>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71" name="Arc 70"/>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2" name="Groupe 71"/>
          <p:cNvGrpSpPr/>
          <p:nvPr/>
        </p:nvGrpSpPr>
        <p:grpSpPr>
          <a:xfrm>
            <a:off x="990122" y="1610969"/>
            <a:ext cx="3605990" cy="3093327"/>
            <a:chOff x="7004346" y="398511"/>
            <a:chExt cx="3605990" cy="3093327"/>
          </a:xfrm>
        </p:grpSpPr>
        <p:cxnSp>
          <p:nvCxnSpPr>
            <p:cNvPr id="73" name="Connecteur droit 72"/>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74" name="Ellipse 73"/>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ZoneTexte 74"/>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76" name="Groupe 75"/>
          <p:cNvGrpSpPr/>
          <p:nvPr/>
        </p:nvGrpSpPr>
        <p:grpSpPr>
          <a:xfrm>
            <a:off x="2424885" y="4056774"/>
            <a:ext cx="1424888" cy="1040202"/>
            <a:chOff x="8439109" y="2844316"/>
            <a:chExt cx="1424888" cy="1040202"/>
          </a:xfrm>
        </p:grpSpPr>
        <p:sp>
          <p:nvSpPr>
            <p:cNvPr id="77" name="ZoneTexte 76"/>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78" name="Ellipse 77"/>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9" name="Groupe 78"/>
          <p:cNvGrpSpPr/>
          <p:nvPr/>
        </p:nvGrpSpPr>
        <p:grpSpPr>
          <a:xfrm>
            <a:off x="1717704" y="2696075"/>
            <a:ext cx="1615529" cy="1144640"/>
            <a:chOff x="7731928" y="1483617"/>
            <a:chExt cx="1615529" cy="1144640"/>
          </a:xfrm>
        </p:grpSpPr>
        <p:sp>
          <p:nvSpPr>
            <p:cNvPr id="80" name="Arc 79"/>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ZoneTexte 80"/>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82" name="Groupe 81"/>
          <p:cNvGrpSpPr/>
          <p:nvPr/>
        </p:nvGrpSpPr>
        <p:grpSpPr>
          <a:xfrm>
            <a:off x="2057096" y="3278736"/>
            <a:ext cx="650434" cy="701933"/>
            <a:chOff x="8071320" y="2066278"/>
            <a:chExt cx="650434" cy="701933"/>
          </a:xfrm>
        </p:grpSpPr>
        <p:cxnSp>
          <p:nvCxnSpPr>
            <p:cNvPr id="83" name="Connecteur droit avec flèche 82"/>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85" name="Groupe 84"/>
          <p:cNvGrpSpPr/>
          <p:nvPr/>
        </p:nvGrpSpPr>
        <p:grpSpPr>
          <a:xfrm>
            <a:off x="4018792" y="2581292"/>
            <a:ext cx="747786" cy="468398"/>
            <a:chOff x="8463131" y="2017206"/>
            <a:chExt cx="747786" cy="468398"/>
          </a:xfrm>
        </p:grpSpPr>
        <p:cxnSp>
          <p:nvCxnSpPr>
            <p:cNvPr id="86" name="Connecteur droit avec flèche 85"/>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ectangle 86"/>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88" name="Connecteur droit 87"/>
          <p:cNvCxnSpPr/>
          <p:nvPr/>
        </p:nvCxnSpPr>
        <p:spPr>
          <a:xfrm flipH="1">
            <a:off x="2505229" y="306369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Rectangle 88"/>
              <p:cNvSpPr/>
              <p:nvPr/>
            </p:nvSpPr>
            <p:spPr>
              <a:xfrm>
                <a:off x="4240964" y="307428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4240964" y="3074286"/>
                <a:ext cx="1858714" cy="712375"/>
              </a:xfrm>
              <a:prstGeom prst="rect">
                <a:avLst/>
              </a:prstGeom>
              <a:blipFill rotWithShape="0">
                <a:blip r:embed="rId7"/>
                <a:stretch>
                  <a:fillRect/>
                </a:stretch>
              </a:blipFill>
            </p:spPr>
            <p:txBody>
              <a:bodyPr/>
              <a:lstStyle/>
              <a:p>
                <a:r>
                  <a:rPr lang="fr-FR">
                    <a:noFill/>
                  </a:rPr>
                  <a:t> </a:t>
                </a:r>
              </a:p>
            </p:txBody>
          </p:sp>
        </mc:Fallback>
      </mc:AlternateContent>
      <p:grpSp>
        <p:nvGrpSpPr>
          <p:cNvPr id="116" name="Groupe 115"/>
          <p:cNvGrpSpPr/>
          <p:nvPr/>
        </p:nvGrpSpPr>
        <p:grpSpPr>
          <a:xfrm>
            <a:off x="3845604" y="-1610068"/>
            <a:ext cx="6604151" cy="6973483"/>
            <a:chOff x="6404385" y="1446849"/>
            <a:chExt cx="5040000" cy="5321858"/>
          </a:xfrm>
        </p:grpSpPr>
        <p:sp>
          <p:nvSpPr>
            <p:cNvPr id="117" name="Arc 116"/>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8" name="ZoneTexte 117"/>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7" name="Groupe 6"/>
          <p:cNvGrpSpPr/>
          <p:nvPr/>
        </p:nvGrpSpPr>
        <p:grpSpPr>
          <a:xfrm rot="876091">
            <a:off x="7368820" y="2249273"/>
            <a:ext cx="1940214" cy="2720048"/>
            <a:chOff x="7600112" y="1893655"/>
            <a:chExt cx="1940214" cy="2720048"/>
          </a:xfrm>
        </p:grpSpPr>
        <p:grpSp>
          <p:nvGrpSpPr>
            <p:cNvPr id="119" name="Groupe 118"/>
            <p:cNvGrpSpPr/>
            <p:nvPr/>
          </p:nvGrpSpPr>
          <p:grpSpPr>
            <a:xfrm>
              <a:off x="7600112" y="1893655"/>
              <a:ext cx="1940214" cy="2720048"/>
              <a:chOff x="6548210" y="4016596"/>
              <a:chExt cx="1480687" cy="2075822"/>
            </a:xfrm>
          </p:grpSpPr>
          <p:sp>
            <p:nvSpPr>
              <p:cNvPr id="120" name="Arc 119"/>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1" name="Ellipse 120"/>
              <p:cNvSpPr/>
              <p:nvPr/>
            </p:nvSpPr>
            <p:spPr>
              <a:xfrm rot="260710">
                <a:off x="6588896" y="4332142"/>
                <a:ext cx="1440001"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23" name="ZoneTexte 122"/>
              <p:cNvSpPr txBox="1"/>
              <p:nvPr/>
            </p:nvSpPr>
            <p:spPr>
              <a:xfrm rot="20723909">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24" name="Groupe 123"/>
            <p:cNvGrpSpPr/>
            <p:nvPr/>
          </p:nvGrpSpPr>
          <p:grpSpPr>
            <a:xfrm>
              <a:off x="7970280" y="2513905"/>
              <a:ext cx="1283677" cy="1060932"/>
              <a:chOff x="7878456" y="1301447"/>
              <a:chExt cx="1283677" cy="1060932"/>
            </a:xfrm>
          </p:grpSpPr>
          <p:grpSp>
            <p:nvGrpSpPr>
              <p:cNvPr id="125" name="Groupe 124"/>
              <p:cNvGrpSpPr/>
              <p:nvPr/>
            </p:nvGrpSpPr>
            <p:grpSpPr>
              <a:xfrm>
                <a:off x="7878456" y="1878425"/>
                <a:ext cx="660490" cy="483954"/>
                <a:chOff x="3548449" y="3247321"/>
                <a:chExt cx="504056" cy="369332"/>
              </a:xfrm>
            </p:grpSpPr>
            <p:sp>
              <p:nvSpPr>
                <p:cNvPr id="127" name="ZoneTexte 126"/>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28" name="Connecteur droit 127"/>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rot="18483568">
                <a:off x="9020662" y="1258554"/>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52" name="Connecteur droit 151"/>
          <p:cNvCxnSpPr/>
          <p:nvPr/>
        </p:nvCxnSpPr>
        <p:spPr>
          <a:xfrm flipH="1">
            <a:off x="8322325" y="2943517"/>
            <a:ext cx="1569305" cy="677475"/>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rot="21449553">
                <a:off x="9425415" y="2601683"/>
                <a:ext cx="1208857"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oMath>
                  </m:oMathPara>
                </a14:m>
                <a:endParaRPr lang="fr-FR" dirty="0"/>
              </a:p>
              <a:p>
                <a:endParaRPr lang="fr-FR" dirty="0">
                  <a:solidFill>
                    <a:schemeClr val="tx1"/>
                  </a:solidFill>
                </a:endParaRPr>
              </a:p>
            </p:txBody>
          </p:sp>
        </mc:Choice>
        <mc:Fallback xmlns="">
          <p:sp>
            <p:nvSpPr>
              <p:cNvPr id="153" name="Rectangle 152"/>
              <p:cNvSpPr>
                <a:spLocks noRot="1" noChangeAspect="1" noMove="1" noResize="1" noEditPoints="1" noAdjustHandles="1" noChangeArrowheads="1" noChangeShapeType="1" noTextEdit="1"/>
              </p:cNvSpPr>
              <p:nvPr/>
            </p:nvSpPr>
            <p:spPr>
              <a:xfrm rot="21449553">
                <a:off x="9425415" y="2601683"/>
                <a:ext cx="1208857" cy="679930"/>
              </a:xfrm>
              <a:prstGeom prst="rect">
                <a:avLst/>
              </a:prstGeom>
              <a:blipFill rotWithShape="0">
                <a:blip r:embed="rId8"/>
                <a:stretch>
                  <a:fillRect/>
                </a:stretch>
              </a:blipFill>
            </p:spPr>
            <p:txBody>
              <a:bodyPr/>
              <a:lstStyle/>
              <a:p>
                <a:r>
                  <a:rPr lang="fr-FR">
                    <a:noFill/>
                  </a:rPr>
                  <a:t> </a:t>
                </a:r>
              </a:p>
            </p:txBody>
          </p:sp>
        </mc:Fallback>
      </mc:AlternateContent>
      <p:grpSp>
        <p:nvGrpSpPr>
          <p:cNvPr id="133" name="Groupe 132"/>
          <p:cNvGrpSpPr/>
          <p:nvPr/>
        </p:nvGrpSpPr>
        <p:grpSpPr>
          <a:xfrm>
            <a:off x="5469261" y="447117"/>
            <a:ext cx="5233437" cy="3276172"/>
            <a:chOff x="5209774" y="-553110"/>
            <a:chExt cx="5233437" cy="3276172"/>
          </a:xfrm>
        </p:grpSpPr>
        <p:sp>
          <p:nvSpPr>
            <p:cNvPr id="134" name="ZoneTexte 133"/>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5" name="Arc 134"/>
            <p:cNvSpPr/>
            <p:nvPr/>
          </p:nvSpPr>
          <p:spPr>
            <a:xfrm rot="19200000">
              <a:off x="5209774" y="-553110"/>
              <a:ext cx="4436352" cy="3276172"/>
            </a:xfrm>
            <a:prstGeom prst="arc">
              <a:avLst>
                <a:gd name="adj1" fmla="val 1876132"/>
                <a:gd name="adj2" fmla="val 9010742"/>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79" name="Groupe 178"/>
          <p:cNvGrpSpPr/>
          <p:nvPr/>
        </p:nvGrpSpPr>
        <p:grpSpPr>
          <a:xfrm>
            <a:off x="7020478" y="1566179"/>
            <a:ext cx="4284187" cy="3400668"/>
            <a:chOff x="7004348" y="398512"/>
            <a:chExt cx="4284187" cy="3400668"/>
          </a:xfrm>
        </p:grpSpPr>
        <p:cxnSp>
          <p:nvCxnSpPr>
            <p:cNvPr id="180" name="Connecteur droit 179"/>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1" name="Ellipse 180"/>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ZoneTexte 181"/>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189" name="Groupe 188"/>
          <p:cNvGrpSpPr/>
          <p:nvPr/>
        </p:nvGrpSpPr>
        <p:grpSpPr>
          <a:xfrm>
            <a:off x="7555277" y="4479872"/>
            <a:ext cx="2737019" cy="858336"/>
            <a:chOff x="8028707" y="2831170"/>
            <a:chExt cx="2737019" cy="858336"/>
          </a:xfrm>
        </p:grpSpPr>
        <p:sp>
          <p:nvSpPr>
            <p:cNvPr id="190" name="ZoneTexte 189"/>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191" name="Ellipse 190"/>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7500458" y="3082138"/>
            <a:ext cx="1532324" cy="1144640"/>
            <a:chOff x="7793122" y="1392084"/>
            <a:chExt cx="1532324" cy="1144640"/>
          </a:xfrm>
        </p:grpSpPr>
        <p:sp>
          <p:nvSpPr>
            <p:cNvPr id="193" name="Arc 192"/>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4" name="ZoneTexte 193"/>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201" name="Groupe 200"/>
          <p:cNvGrpSpPr/>
          <p:nvPr/>
        </p:nvGrpSpPr>
        <p:grpSpPr>
          <a:xfrm>
            <a:off x="1041632" y="1687220"/>
            <a:ext cx="2016720" cy="397983"/>
            <a:chOff x="1041632" y="1687220"/>
            <a:chExt cx="2016720" cy="397983"/>
          </a:xfrm>
        </p:grpSpPr>
        <p:cxnSp>
          <p:nvCxnSpPr>
            <p:cNvPr id="196" name="Connecteur droit 195"/>
            <p:cNvCxnSpPr>
              <a:stCxn id="52" idx="1"/>
            </p:cNvCxnSpPr>
            <p:nvPr/>
          </p:nvCxnSpPr>
          <p:spPr>
            <a:xfrm>
              <a:off x="1041632" y="1692008"/>
              <a:ext cx="2016720" cy="393195"/>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9" name="ZoneTexte 198"/>
                <p:cNvSpPr txBox="1"/>
                <p:nvPr/>
              </p:nvSpPr>
              <p:spPr>
                <a:xfrm>
                  <a:off x="2357892" y="1687220"/>
                  <a:ext cx="632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oMath>
                    </m:oMathPara>
                  </a14:m>
                  <a:endParaRPr lang="fr-FR" dirty="0"/>
                </a:p>
              </p:txBody>
            </p:sp>
          </mc:Choice>
          <mc:Fallback xmlns="">
            <p:sp>
              <p:nvSpPr>
                <p:cNvPr id="199" name="ZoneTexte 198"/>
                <p:cNvSpPr txBox="1">
                  <a:spLocks noRot="1" noChangeAspect="1" noMove="1" noResize="1" noEditPoints="1" noAdjustHandles="1" noChangeArrowheads="1" noChangeShapeType="1" noTextEdit="1"/>
                </p:cNvSpPr>
                <p:nvPr/>
              </p:nvSpPr>
              <p:spPr>
                <a:xfrm>
                  <a:off x="2357892" y="1687220"/>
                  <a:ext cx="632802" cy="369332"/>
                </a:xfrm>
                <a:prstGeom prst="rect">
                  <a:avLst/>
                </a:prstGeom>
                <a:blipFill rotWithShape="0">
                  <a:blip r:embed="rId9"/>
                  <a:stretch>
                    <a:fillRect/>
                  </a:stretch>
                </a:blipFill>
              </p:spPr>
              <p:txBody>
                <a:bodyPr/>
                <a:lstStyle/>
                <a:p>
                  <a:r>
                    <a:rPr lang="fr-FR">
                      <a:noFill/>
                    </a:rPr>
                    <a:t> </a:t>
                  </a:r>
                </a:p>
              </p:txBody>
            </p:sp>
          </mc:Fallback>
        </mc:AlternateContent>
      </p:grpSp>
      <p:grpSp>
        <p:nvGrpSpPr>
          <p:cNvPr id="202" name="Groupe 201"/>
          <p:cNvGrpSpPr/>
          <p:nvPr/>
        </p:nvGrpSpPr>
        <p:grpSpPr>
          <a:xfrm>
            <a:off x="7131712" y="1671914"/>
            <a:ext cx="2343490" cy="708809"/>
            <a:chOff x="7131712" y="1671914"/>
            <a:chExt cx="2343490" cy="708809"/>
          </a:xfrm>
        </p:grpSpPr>
        <p:cxnSp>
          <p:nvCxnSpPr>
            <p:cNvPr id="197" name="Connecteur droit 196"/>
            <p:cNvCxnSpPr/>
            <p:nvPr/>
          </p:nvCxnSpPr>
          <p:spPr>
            <a:xfrm>
              <a:off x="7131712" y="1671914"/>
              <a:ext cx="2343490" cy="708809"/>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0" name="ZoneTexte 199"/>
                <p:cNvSpPr txBox="1"/>
                <p:nvPr/>
              </p:nvSpPr>
              <p:spPr>
                <a:xfrm>
                  <a:off x="8269739" y="1757492"/>
                  <a:ext cx="919575" cy="38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ΔV</m:t>
                        </m:r>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8269739" y="1757492"/>
                  <a:ext cx="919575" cy="381653"/>
                </a:xfrm>
                <a:prstGeom prst="rect">
                  <a:avLst/>
                </a:prstGeom>
                <a:blipFill rotWithShape="0">
                  <a:blip r:embed="rId10"/>
                  <a:stretch>
                    <a:fillRect/>
                  </a:stretch>
                </a:blipFill>
              </p:spPr>
              <p:txBody>
                <a:bodyPr/>
                <a:lstStyle/>
                <a:p>
                  <a:r>
                    <a:rPr lang="fr-FR">
                      <a:noFill/>
                    </a:rPr>
                    <a:t> </a:t>
                  </a:r>
                </a:p>
              </p:txBody>
            </p:sp>
          </mc:Fallback>
        </mc:AlternateContent>
      </p:grpSp>
      <p:grpSp>
        <p:nvGrpSpPr>
          <p:cNvPr id="216" name="Groupe 215"/>
          <p:cNvGrpSpPr/>
          <p:nvPr/>
        </p:nvGrpSpPr>
        <p:grpSpPr>
          <a:xfrm>
            <a:off x="682535" y="2787620"/>
            <a:ext cx="3004487" cy="1018691"/>
            <a:chOff x="682535" y="2787620"/>
            <a:chExt cx="3004487" cy="1018691"/>
          </a:xfrm>
        </p:grpSpPr>
        <p:cxnSp>
          <p:nvCxnSpPr>
            <p:cNvPr id="205" name="Connecteur droit 204"/>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13" name="ZoneTexte 212"/>
            <p:cNvSpPr txBox="1"/>
            <p:nvPr/>
          </p:nvSpPr>
          <p:spPr>
            <a:xfrm>
              <a:off x="682535" y="3498534"/>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14" name="Rectangle 213"/>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9" name="Groupe 218"/>
          <p:cNvGrpSpPr/>
          <p:nvPr/>
        </p:nvGrpSpPr>
        <p:grpSpPr>
          <a:xfrm rot="20815453">
            <a:off x="6319927" y="3214870"/>
            <a:ext cx="3245520" cy="946439"/>
            <a:chOff x="441502" y="2787620"/>
            <a:chExt cx="3245520" cy="946439"/>
          </a:xfrm>
        </p:grpSpPr>
        <p:cxnSp>
          <p:nvCxnSpPr>
            <p:cNvPr id="220" name="Connecteur droit 219"/>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ZoneTexte 220"/>
            <p:cNvSpPr txBox="1"/>
            <p:nvPr/>
          </p:nvSpPr>
          <p:spPr>
            <a:xfrm rot="784547">
              <a:off x="441502" y="3426282"/>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22" name="Rectangle 221"/>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4" name="Groupe 223"/>
          <p:cNvGrpSpPr/>
          <p:nvPr/>
        </p:nvGrpSpPr>
        <p:grpSpPr>
          <a:xfrm>
            <a:off x="7676268" y="3625722"/>
            <a:ext cx="751488" cy="771449"/>
            <a:chOff x="7884074" y="2024176"/>
            <a:chExt cx="751488" cy="771449"/>
          </a:xfrm>
        </p:grpSpPr>
        <p:cxnSp>
          <p:nvCxnSpPr>
            <p:cNvPr id="225" name="Connecteur droit avec flèche 224"/>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Rectangle 225"/>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235" name="Groupe 234"/>
          <p:cNvGrpSpPr/>
          <p:nvPr/>
        </p:nvGrpSpPr>
        <p:grpSpPr>
          <a:xfrm>
            <a:off x="8287625" y="2270235"/>
            <a:ext cx="1751455" cy="1367355"/>
            <a:chOff x="8479143" y="684130"/>
            <a:chExt cx="1751455" cy="1367355"/>
          </a:xfrm>
        </p:grpSpPr>
        <p:cxnSp>
          <p:nvCxnSpPr>
            <p:cNvPr id="236" name="Connecteur droit avec flèche 235"/>
            <p:cNvCxnSpPr/>
            <p:nvPr/>
          </p:nvCxnSpPr>
          <p:spPr>
            <a:xfrm flipV="1">
              <a:off x="8479143" y="1129284"/>
              <a:ext cx="1308440" cy="92220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7" name="Rectangle 236"/>
                <p:cNvSpPr/>
                <p:nvPr/>
              </p:nvSpPr>
              <p:spPr>
                <a:xfrm>
                  <a:off x="9665700" y="684130"/>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237" name="Rectangle 236"/>
                <p:cNvSpPr>
                  <a:spLocks noRot="1" noChangeAspect="1" noMove="1" noResize="1" noEditPoints="1" noAdjustHandles="1" noChangeArrowheads="1" noChangeShapeType="1" noTextEdit="1"/>
                </p:cNvSpPr>
                <p:nvPr/>
              </p:nvSpPr>
              <p:spPr>
                <a:xfrm>
                  <a:off x="9665700" y="684130"/>
                  <a:ext cx="564898" cy="434606"/>
                </a:xfrm>
                <a:prstGeom prst="rect">
                  <a:avLst/>
                </a:prstGeom>
                <a:blipFill rotWithShape="0">
                  <a:blip r:embed="rId12"/>
                  <a:stretch>
                    <a:fillRect/>
                  </a:stretch>
                </a:blipFill>
              </p:spPr>
              <p:txBody>
                <a:bodyPr/>
                <a:lstStyle/>
                <a:p>
                  <a:r>
                    <a:rPr lang="fr-FR">
                      <a:noFill/>
                    </a:rPr>
                    <a:t> </a:t>
                  </a:r>
                </a:p>
              </p:txBody>
            </p:sp>
          </mc:Fallback>
        </mc:AlternateContent>
      </p:grpSp>
      <p:grpSp>
        <p:nvGrpSpPr>
          <p:cNvPr id="258" name="Groupe 257"/>
          <p:cNvGrpSpPr/>
          <p:nvPr/>
        </p:nvGrpSpPr>
        <p:grpSpPr>
          <a:xfrm>
            <a:off x="9610829" y="2742593"/>
            <a:ext cx="766645" cy="771449"/>
            <a:chOff x="10010995" y="2428465"/>
            <a:chExt cx="766645" cy="771449"/>
          </a:xfrm>
        </p:grpSpPr>
        <p:cxnSp>
          <p:nvCxnSpPr>
            <p:cNvPr id="250" name="Connecteur droit avec flèche 249"/>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7" name="Rectangle 256"/>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261" name="Connecteur droit 260"/>
          <p:cNvCxnSpPr/>
          <p:nvPr/>
        </p:nvCxnSpPr>
        <p:spPr>
          <a:xfrm flipH="1">
            <a:off x="8330910" y="3440818"/>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Rectangle 261"/>
              <p:cNvSpPr/>
              <p:nvPr/>
            </p:nvSpPr>
            <p:spPr>
              <a:xfrm rot="21449553">
                <a:off x="9353317" y="3507832"/>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262" name="Rectangle 261"/>
              <p:cNvSpPr>
                <a:spLocks noRot="1" noChangeAspect="1" noMove="1" noResize="1" noEditPoints="1" noAdjustHandles="1" noChangeArrowheads="1" noChangeShapeType="1" noTextEdit="1"/>
              </p:cNvSpPr>
              <p:nvPr/>
            </p:nvSpPr>
            <p:spPr>
              <a:xfrm rot="21449553">
                <a:off x="9353317" y="3507832"/>
                <a:ext cx="924548" cy="679930"/>
              </a:xfrm>
              <a:prstGeom prst="rect">
                <a:avLst/>
              </a:prstGeom>
              <a:blipFill rotWithShape="0">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6"/>
                                        </p:tgtEl>
                                        <p:attrNameLst>
                                          <p:attrName>style.visibility</p:attrName>
                                        </p:attrNameLst>
                                      </p:cBhvr>
                                      <p:to>
                                        <p:strVal val="visible"/>
                                      </p:to>
                                    </p:set>
                                    <p:animEffect transition="in" filter="fade">
                                      <p:cBhvr>
                                        <p:cTn id="20" dur="500"/>
                                        <p:tgtEl>
                                          <p:spTgt spid="2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1"/>
                                        </p:tgtEl>
                                        <p:attrNameLst>
                                          <p:attrName>style.visibility</p:attrName>
                                        </p:attrNameLst>
                                      </p:cBhvr>
                                      <p:to>
                                        <p:strVal val="visible"/>
                                      </p:to>
                                    </p:set>
                                    <p:animEffect transition="in" filter="fade">
                                      <p:cBhvr>
                                        <p:cTn id="35" dur="500"/>
                                        <p:tgtEl>
                                          <p:spTgt spid="20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500"/>
                                        <p:tgtEl>
                                          <p:spTgt spid="8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16"/>
                                        </p:tgtEl>
                                        <p:attrNameLst>
                                          <p:attrName>style.visibility</p:attrName>
                                        </p:attrNameLst>
                                      </p:cBhvr>
                                      <p:to>
                                        <p:strVal val="visible"/>
                                      </p:to>
                                    </p:set>
                                    <p:animEffect transition="in" filter="fade">
                                      <p:cBhvr>
                                        <p:cTn id="73" dur="500"/>
                                        <p:tgtEl>
                                          <p:spTgt spid="116"/>
                                        </p:tgtEl>
                                      </p:cBhvr>
                                    </p:animEffect>
                                  </p:childTnLst>
                                </p:cTn>
                              </p:par>
                              <p:par>
                                <p:cTn id="74" presetID="10"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par>
                                <p:cTn id="77" presetID="10" presetClass="entr" presetSubtype="0" fill="hold" nodeType="withEffect">
                                  <p:stCondLst>
                                    <p:cond delay="0"/>
                                  </p:stCondLst>
                                  <p:childTnLst>
                                    <p:set>
                                      <p:cBhvr>
                                        <p:cTn id="78" dur="1" fill="hold">
                                          <p:stCondLst>
                                            <p:cond delay="0"/>
                                          </p:stCondLst>
                                        </p:cTn>
                                        <p:tgtEl>
                                          <p:spTgt spid="235"/>
                                        </p:tgtEl>
                                        <p:attrNameLst>
                                          <p:attrName>style.visibility</p:attrName>
                                        </p:attrNameLst>
                                      </p:cBhvr>
                                      <p:to>
                                        <p:strVal val="visible"/>
                                      </p:to>
                                    </p:set>
                                    <p:animEffect transition="in" filter="fade">
                                      <p:cBhvr>
                                        <p:cTn id="79" dur="500"/>
                                        <p:tgtEl>
                                          <p:spTgt spid="235"/>
                                        </p:tgtEl>
                                      </p:cBhvr>
                                    </p:animEffect>
                                  </p:childTnLst>
                                </p:cTn>
                              </p:par>
                              <p:par>
                                <p:cTn id="80" presetID="10" presetClass="entr" presetSubtype="0" fill="hold" nodeType="withEffect">
                                  <p:stCondLst>
                                    <p:cond delay="0"/>
                                  </p:stCondLst>
                                  <p:childTnLst>
                                    <p:set>
                                      <p:cBhvr>
                                        <p:cTn id="81" dur="1" fill="hold">
                                          <p:stCondLst>
                                            <p:cond delay="0"/>
                                          </p:stCondLst>
                                        </p:cTn>
                                        <p:tgtEl>
                                          <p:spTgt spid="219"/>
                                        </p:tgtEl>
                                        <p:attrNameLst>
                                          <p:attrName>style.visibility</p:attrName>
                                        </p:attrNameLst>
                                      </p:cBhvr>
                                      <p:to>
                                        <p:strVal val="visible"/>
                                      </p:to>
                                    </p:set>
                                    <p:animEffect transition="in" filter="fade">
                                      <p:cBhvr>
                                        <p:cTn id="82" dur="500"/>
                                        <p:tgtEl>
                                          <p:spTgt spid="219"/>
                                        </p:tgtEl>
                                      </p:cBhvr>
                                    </p:animEffect>
                                  </p:childTnLst>
                                </p:cTn>
                              </p:par>
                              <p:par>
                                <p:cTn id="83" presetID="10" presetClass="entr" presetSubtype="0" fill="hold" nodeType="withEffect">
                                  <p:stCondLst>
                                    <p:cond delay="0"/>
                                  </p:stCondLst>
                                  <p:childTnLst>
                                    <p:set>
                                      <p:cBhvr>
                                        <p:cTn id="84" dur="1" fill="hold">
                                          <p:stCondLst>
                                            <p:cond delay="0"/>
                                          </p:stCondLst>
                                        </p:cTn>
                                        <p:tgtEl>
                                          <p:spTgt spid="152"/>
                                        </p:tgtEl>
                                        <p:attrNameLst>
                                          <p:attrName>style.visibility</p:attrName>
                                        </p:attrNameLst>
                                      </p:cBhvr>
                                      <p:to>
                                        <p:strVal val="visible"/>
                                      </p:to>
                                    </p:set>
                                    <p:animEffect transition="in" filter="fade">
                                      <p:cBhvr>
                                        <p:cTn id="85" dur="500"/>
                                        <p:tgtEl>
                                          <p:spTgt spid="15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3"/>
                                        </p:tgtEl>
                                        <p:attrNameLst>
                                          <p:attrName>style.visibility</p:attrName>
                                        </p:attrNameLst>
                                      </p:cBhvr>
                                      <p:to>
                                        <p:strVal val="visible"/>
                                      </p:to>
                                    </p:set>
                                    <p:animEffect transition="in" filter="fade">
                                      <p:cBhvr>
                                        <p:cTn id="93" dur="500"/>
                                        <p:tgtEl>
                                          <p:spTgt spid="13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02"/>
                                        </p:tgtEl>
                                        <p:attrNameLst>
                                          <p:attrName>style.visibility</p:attrName>
                                        </p:attrNameLst>
                                      </p:cBhvr>
                                      <p:to>
                                        <p:strVal val="visible"/>
                                      </p:to>
                                    </p:set>
                                    <p:animEffect transition="in" filter="fade">
                                      <p:cBhvr>
                                        <p:cTn id="98" dur="500"/>
                                        <p:tgtEl>
                                          <p:spTgt spid="20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79"/>
                                        </p:tgtEl>
                                        <p:attrNameLst>
                                          <p:attrName>style.visibility</p:attrName>
                                        </p:attrNameLst>
                                      </p:cBhvr>
                                      <p:to>
                                        <p:strVal val="visible"/>
                                      </p:to>
                                    </p:set>
                                    <p:animEffect transition="in" filter="fade">
                                      <p:cBhvr>
                                        <p:cTn id="103" dur="500"/>
                                        <p:tgtEl>
                                          <p:spTgt spid="17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89"/>
                                        </p:tgtEl>
                                        <p:attrNameLst>
                                          <p:attrName>style.visibility</p:attrName>
                                        </p:attrNameLst>
                                      </p:cBhvr>
                                      <p:to>
                                        <p:strVal val="visible"/>
                                      </p:to>
                                    </p:set>
                                    <p:animEffect transition="in" filter="fade">
                                      <p:cBhvr>
                                        <p:cTn id="108" dur="500"/>
                                        <p:tgtEl>
                                          <p:spTgt spid="18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92"/>
                                        </p:tgtEl>
                                        <p:attrNameLst>
                                          <p:attrName>style.visibility</p:attrName>
                                        </p:attrNameLst>
                                      </p:cBhvr>
                                      <p:to>
                                        <p:strVal val="visible"/>
                                      </p:to>
                                    </p:set>
                                    <p:animEffect transition="in" filter="fade">
                                      <p:cBhvr>
                                        <p:cTn id="113" dur="500"/>
                                        <p:tgtEl>
                                          <p:spTgt spid="19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24"/>
                                        </p:tgtEl>
                                        <p:attrNameLst>
                                          <p:attrName>style.visibility</p:attrName>
                                        </p:attrNameLst>
                                      </p:cBhvr>
                                      <p:to>
                                        <p:strVal val="visible"/>
                                      </p:to>
                                    </p:set>
                                    <p:animEffect transition="in" filter="fade">
                                      <p:cBhvr>
                                        <p:cTn id="118" dur="500"/>
                                        <p:tgtEl>
                                          <p:spTgt spid="224"/>
                                        </p:tgtEl>
                                      </p:cBhvr>
                                    </p:animEffect>
                                  </p:childTnLst>
                                  <p:subTnLst>
                                    <p:set>
                                      <p:cBhvr override="childStyle">
                                        <p:cTn dur="1" fill="hold" display="0" masterRel="nextClick" afterEffect="1"/>
                                        <p:tgtEl>
                                          <p:spTgt spid="224"/>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224"/>
                                        </p:tgtEl>
                                      </p:cBhvr>
                                    </p:animEffect>
                                    <p:set>
                                      <p:cBhvr>
                                        <p:cTn id="123" dur="1" fill="hold">
                                          <p:stCondLst>
                                            <p:cond delay="499"/>
                                          </p:stCondLst>
                                        </p:cTn>
                                        <p:tgtEl>
                                          <p:spTgt spid="22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58"/>
                                        </p:tgtEl>
                                        <p:attrNameLst>
                                          <p:attrName>style.visibility</p:attrName>
                                        </p:attrNameLst>
                                      </p:cBhvr>
                                      <p:to>
                                        <p:strVal val="visible"/>
                                      </p:to>
                                    </p:set>
                                    <p:animEffect transition="in" filter="fade">
                                      <p:cBhvr>
                                        <p:cTn id="128" dur="500"/>
                                        <p:tgtEl>
                                          <p:spTgt spid="25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152"/>
                                        </p:tgtEl>
                                      </p:cBhvr>
                                    </p:animEffect>
                                    <p:set>
                                      <p:cBhvr>
                                        <p:cTn id="133" dur="1" fill="hold">
                                          <p:stCondLst>
                                            <p:cond delay="499"/>
                                          </p:stCondLst>
                                        </p:cTn>
                                        <p:tgtEl>
                                          <p:spTgt spid="152"/>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53"/>
                                        </p:tgtEl>
                                      </p:cBhvr>
                                    </p:animEffect>
                                    <p:set>
                                      <p:cBhvr>
                                        <p:cTn id="136" dur="1" fill="hold">
                                          <p:stCondLst>
                                            <p:cond delay="499"/>
                                          </p:stCondLst>
                                        </p:cTn>
                                        <p:tgtEl>
                                          <p:spTgt spid="153"/>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92"/>
                                        </p:tgtEl>
                                      </p:cBhvr>
                                    </p:animEffect>
                                    <p:set>
                                      <p:cBhvr>
                                        <p:cTn id="139" dur="1" fill="hold">
                                          <p:stCondLst>
                                            <p:cond delay="499"/>
                                          </p:stCondLst>
                                        </p:cTn>
                                        <p:tgtEl>
                                          <p:spTgt spid="192"/>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62"/>
                                        </p:tgtEl>
                                        <p:attrNameLst>
                                          <p:attrName>style.visibility</p:attrName>
                                        </p:attrNameLst>
                                      </p:cBhvr>
                                      <p:to>
                                        <p:strVal val="visible"/>
                                      </p:to>
                                    </p:set>
                                    <p:animEffect transition="in" filter="fade">
                                      <p:cBhvr>
                                        <p:cTn id="144" dur="500"/>
                                        <p:tgtEl>
                                          <p:spTgt spid="262"/>
                                        </p:tgtEl>
                                      </p:cBhvr>
                                    </p:animEffect>
                                  </p:childTnLst>
                                </p:cTn>
                              </p:par>
                              <p:par>
                                <p:cTn id="145" presetID="10" presetClass="entr" presetSubtype="0" fill="hold" nodeType="withEffect">
                                  <p:stCondLst>
                                    <p:cond delay="0"/>
                                  </p:stCondLst>
                                  <p:childTnLst>
                                    <p:set>
                                      <p:cBhvr>
                                        <p:cTn id="146" dur="1" fill="hold">
                                          <p:stCondLst>
                                            <p:cond delay="0"/>
                                          </p:stCondLst>
                                        </p:cTn>
                                        <p:tgtEl>
                                          <p:spTgt spid="261"/>
                                        </p:tgtEl>
                                        <p:attrNameLst>
                                          <p:attrName>style.visibility</p:attrName>
                                        </p:attrNameLst>
                                      </p:cBhvr>
                                      <p:to>
                                        <p:strVal val="visible"/>
                                      </p:to>
                                    </p:set>
                                    <p:animEffect transition="in" filter="fade">
                                      <p:cBhvr>
                                        <p:cTn id="147"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53" grpId="0"/>
      <p:bldP spid="153" grpId="1"/>
      <p:bldP spid="2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rPr>
              <a:t>~ </a:t>
            </a:r>
            <a:r>
              <a:rPr lang="fr-FR" sz="2400" dirty="0" smtClean="0">
                <a:cs typeface="Times New Roman" panose="02020603050405020304" pitchFamily="18" charset="0"/>
              </a:rPr>
              <a:t>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rPr>
              <a:t>~ </a:t>
            </a:r>
            <a:r>
              <a:rPr lang="fr-FR" sz="2400" dirty="0" smtClean="0">
                <a:cs typeface="Times New Roman" panose="02020603050405020304" pitchFamily="18" charset="0"/>
              </a:rPr>
              <a:t>minute voire heure</a:t>
            </a:r>
            <a:endParaRPr lang="fr-FR" sz="2400" dirty="0"/>
          </a:p>
        </p:txBody>
      </p:sp>
      <p:sp>
        <p:nvSpPr>
          <p:cNvPr id="104" name="Rectangle 103"/>
          <p:cNvSpPr/>
          <p:nvPr/>
        </p:nvSpPr>
        <p:spPr>
          <a:xfrm>
            <a:off x="838200" y="5188307"/>
            <a:ext cx="10439400" cy="10269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r>
              <a:rPr lang="fr-FR" sz="2000" dirty="0" smtClean="0"/>
              <a:t>Les modèles existants sont très simplifiés et manque de </a:t>
            </a:r>
            <a:r>
              <a:rPr lang="fr-FR" sz="2000" dirty="0" smtClean="0"/>
              <a:t>précision</a:t>
            </a:r>
            <a:endParaRPr lang="fr-FR" sz="2000" dirty="0" smtClean="0"/>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1" y="1492878"/>
            <a:ext cx="11006467"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de l’effet Morton fiable</a:t>
            </a:r>
          </a:p>
          <a:p>
            <a:pPr marL="627063" lvl="1" indent="-285750">
              <a:buFont typeface="Arial" panose="020B0604020202020204" pitchFamily="34" charset="0"/>
              <a:buChar char="•"/>
            </a:pPr>
            <a:r>
              <a:rPr lang="fr-FR" sz="2400" dirty="0" smtClean="0"/>
              <a:t>Utiliser </a:t>
            </a:r>
            <a:r>
              <a:rPr lang="fr-FR" sz="2400" dirty="0"/>
              <a:t>le modèle dans le diagnostic et la proposition de solutions palliatives</a:t>
            </a:r>
          </a:p>
          <a:p>
            <a:pPr marL="627063" lvl="1" indent="-285750">
              <a:buFont typeface="Arial" panose="020B0604020202020204" pitchFamily="34" charset="0"/>
              <a:buChar char="•"/>
            </a:pPr>
            <a:r>
              <a:rPr lang="fr-FR" sz="2400" dirty="0" smtClean="0"/>
              <a:t>Maitriser la problématique des l’effet thermique dans les machines tournantes</a:t>
            </a:r>
          </a:p>
          <a:p>
            <a:pPr marL="627063" lvl="1" indent="-285750">
              <a:buFont typeface="Arial" panose="020B0604020202020204" pitchFamily="34" charset="0"/>
              <a:buChar char="•"/>
            </a:pPr>
            <a:r>
              <a:rPr lang="fr-FR" sz="2400" dirty="0" smtClean="0"/>
              <a:t>Maitriser le risque d’apparition de l’effet Morton instable lors des </a:t>
            </a:r>
            <a:r>
              <a:rPr lang="fr-FR" sz="2400" dirty="0" err="1" smtClean="0"/>
              <a:t>rétrofits</a:t>
            </a:r>
            <a:r>
              <a:rPr lang="fr-FR" sz="2400" dirty="0" smtClean="0"/>
              <a:t> ou de l’acquisition de nouvelles machines </a:t>
            </a:r>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a:t>
            </a:r>
          </a:p>
          <a:p>
            <a:pPr marL="627063" lvl="1" indent="-285750">
              <a:buFont typeface="Arial" panose="020B0604020202020204" pitchFamily="34" charset="0"/>
              <a:buChar char="•"/>
            </a:pPr>
            <a:r>
              <a:rPr lang="fr-FR" sz="2400" dirty="0" smtClean="0"/>
              <a:t>Développer des méthodes numériques efficace pour confronter le phénomène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17/03/2019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16735</TotalTime>
  <Words>3966</Words>
  <Application>Microsoft Office PowerPoint</Application>
  <PresentationFormat>Grand écran</PresentationFormat>
  <Paragraphs>1040</Paragraphs>
  <Slides>58</Slides>
  <Notes>48</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58</vt:i4>
      </vt:variant>
    </vt:vector>
  </HeadingPairs>
  <TitlesOfParts>
    <vt:vector size="71" baseType="lpstr">
      <vt:lpstr>Arial Unicode MS</vt:lpstr>
      <vt:lpstr>微软雅黑</vt:lpstr>
      <vt:lpstr>黑体</vt:lpstr>
      <vt:lpstr>SimSun</vt:lpstr>
      <vt:lpstr>SimSun</vt:lpstr>
      <vt:lpstr>Arial</vt:lpstr>
      <vt:lpstr>Calibri</vt:lpstr>
      <vt:lpstr>Calibri Light</vt:lpstr>
      <vt:lpstr>Cambria Math</vt:lpstr>
      <vt:lpstr>Courier New</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les machines EDF peut être à la fin</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3577</cp:revision>
  <dcterms:created xsi:type="dcterms:W3CDTF">2018-10-23T09:59:21Z</dcterms:created>
  <dcterms:modified xsi:type="dcterms:W3CDTF">2019-03-17T19:22:35Z</dcterms:modified>
</cp:coreProperties>
</file>